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7"/>
  </p:notesMasterIdLst>
  <p:sldIdLst>
    <p:sldId id="256" r:id="rId5"/>
    <p:sldId id="257" r:id="rId6"/>
    <p:sldId id="294" r:id="rId7"/>
    <p:sldId id="295" r:id="rId8"/>
    <p:sldId id="258" r:id="rId9"/>
    <p:sldId id="296" r:id="rId10"/>
    <p:sldId id="438" r:id="rId11"/>
    <p:sldId id="448" r:id="rId12"/>
    <p:sldId id="419" r:id="rId13"/>
    <p:sldId id="379" r:id="rId14"/>
    <p:sldId id="261" r:id="rId15"/>
    <p:sldId id="259" r:id="rId1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0B0"/>
    <a:srgbClr val="666666"/>
    <a:srgbClr val="FC3729"/>
    <a:srgbClr val="FFFFFF"/>
    <a:srgbClr val="FAF8F4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506AD-2145-4F1C-B491-83D14DF9FBB9}" v="1" dt="2023-12-04T11:47:39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46F890A9-2807-4EBB-B81D-B2AA78EC7F39}" styleName="Mørk stil 2 - uthevingsfarge 5 / uthevingsfarg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Lys stil 2 - uthevingsfarg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ys stil 2 - uthevingsfarg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ys stil 2 - uthevingsfarg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ys stil 2 - uthevingsfarg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Temastil 1 - uthevingsfarg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5012" autoAdjust="0"/>
  </p:normalViewPr>
  <p:slideViewPr>
    <p:cSldViewPr snapToGrid="0" snapToObjects="1">
      <p:cViewPr varScale="1">
        <p:scale>
          <a:sx n="73" d="100"/>
          <a:sy n="73" d="100"/>
        </p:scale>
        <p:origin x="1723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8271C-4A3D-A748-80CF-DAB7B5BB5805}" type="doc">
      <dgm:prSet loTypeId="urn:microsoft.com/office/officeart/2005/8/layout/lProcess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14C2BF7-657A-804E-9D0F-805C415EB3DE}">
      <dgm:prSet custT="1"/>
      <dgm:spPr>
        <a:solidFill>
          <a:srgbClr val="00B0F0">
            <a:alpha val="20000"/>
          </a:srgbClr>
        </a:solidFill>
      </dgm:spPr>
      <dgm:t>
        <a:bodyPr/>
        <a:lstStyle/>
        <a:p>
          <a:pPr rtl="0"/>
          <a:r>
            <a:rPr lang="pl-PL" sz="2600" dirty="0">
              <a:latin typeface="Source Sans Pro" panose="020B0503030403020204" pitchFamily="34" charset="0"/>
              <a:ea typeface="Source Sans Pro" panose="020B0503030403020204" pitchFamily="34" charset="0"/>
            </a:rPr>
            <a:t>Część</a:t>
          </a:r>
          <a:r>
            <a:rPr lang="nb-NO" sz="2600" dirty="0">
              <a:latin typeface="Source Sans Pro" panose="020B0503030403020204" pitchFamily="34" charset="0"/>
              <a:ea typeface="Source Sans Pro" panose="020B0503030403020204" pitchFamily="34" charset="0"/>
            </a:rPr>
            <a:t> A </a:t>
          </a:r>
          <a:endParaRPr lang="pl-PL" sz="26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rtl="0"/>
          <a:r>
            <a:rPr lang="pl-PL" sz="2000" b="1" dirty="0"/>
            <a:t>Program negocjacji</a:t>
          </a:r>
          <a:endParaRPr lang="nb-NO" sz="2000" b="1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6DDE416C-6A82-3845-BCDD-993605BA280F}" type="parTrans" cxnId="{810113C7-7163-9144-8B26-52042B8EED4D}">
      <dgm:prSet/>
      <dgm:spPr/>
      <dgm:t>
        <a:bodyPr/>
        <a:lstStyle/>
        <a:p>
          <a:endParaRPr lang="nb-NO"/>
        </a:p>
      </dgm:t>
    </dgm:pt>
    <dgm:pt modelId="{4567DA9D-6FAF-B349-A143-A05F170D3C98}" type="sibTrans" cxnId="{810113C7-7163-9144-8B26-52042B8EED4D}">
      <dgm:prSet/>
      <dgm:spPr/>
      <dgm:t>
        <a:bodyPr/>
        <a:lstStyle/>
        <a:p>
          <a:endParaRPr lang="nb-NO"/>
        </a:p>
      </dgm:t>
    </dgm:pt>
    <dgm:pt modelId="{FFE0611A-01E5-2541-B645-3DDF20D65A6A}">
      <dgm:prSet/>
      <dgm:spPr>
        <a:solidFill>
          <a:srgbClr val="00B0F0"/>
        </a:solidFill>
        <a:effectLst/>
      </dgm:spPr>
      <dgm:t>
        <a:bodyPr/>
        <a:lstStyle/>
        <a:p>
          <a:pPr rtl="0"/>
          <a:r>
            <a:rPr lang="pl-PL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Definicje</a:t>
          </a:r>
          <a:endParaRPr lang="nb-NO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F1F20C1-FE23-7E47-8C39-09B8F6E46191}" type="parTrans" cxnId="{F56A35D1-7C4A-6F42-9EC8-3567980E15C6}">
      <dgm:prSet/>
      <dgm:spPr/>
      <dgm:t>
        <a:bodyPr/>
        <a:lstStyle/>
        <a:p>
          <a:endParaRPr lang="nb-NO"/>
        </a:p>
      </dgm:t>
    </dgm:pt>
    <dgm:pt modelId="{AB868344-CCE7-E34F-9C19-A4FB0544823C}" type="sibTrans" cxnId="{F56A35D1-7C4A-6F42-9EC8-3567980E15C6}">
      <dgm:prSet/>
      <dgm:spPr/>
      <dgm:t>
        <a:bodyPr/>
        <a:lstStyle/>
        <a:p>
          <a:endParaRPr lang="nb-NO"/>
        </a:p>
      </dgm:t>
    </dgm:pt>
    <dgm:pt modelId="{201FABEF-9514-BA44-9128-A18E0568DD26}">
      <dgm:prSet/>
      <dgm:spPr>
        <a:solidFill>
          <a:srgbClr val="00B0F0"/>
        </a:solidFill>
        <a:effectLst/>
      </dgm:spPr>
      <dgm:t>
        <a:bodyPr/>
        <a:lstStyle/>
        <a:p>
          <a:pPr rtl="0"/>
          <a:r>
            <a:rPr lang="pl-PL" dirty="0">
              <a:solidFill>
                <a:schemeClr val="tx1"/>
              </a:solidFill>
            </a:rPr>
            <a:t>Struktura układu w obszarze negocjacji zbiorowych</a:t>
          </a:r>
          <a:endParaRPr lang="nb-NO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C4F063F4-8DD5-FB4E-8FC7-036AB3432E74}" type="parTrans" cxnId="{83AE0387-57E8-D94C-B865-29C1BCAB25C1}">
      <dgm:prSet/>
      <dgm:spPr/>
      <dgm:t>
        <a:bodyPr/>
        <a:lstStyle/>
        <a:p>
          <a:endParaRPr lang="nb-NO"/>
        </a:p>
      </dgm:t>
    </dgm:pt>
    <dgm:pt modelId="{C7A7943F-109A-2B43-BC25-05595301176A}" type="sibTrans" cxnId="{83AE0387-57E8-D94C-B865-29C1BCAB25C1}">
      <dgm:prSet/>
      <dgm:spPr/>
      <dgm:t>
        <a:bodyPr/>
        <a:lstStyle/>
        <a:p>
          <a:endParaRPr lang="nb-NO"/>
        </a:p>
      </dgm:t>
    </dgm:pt>
    <dgm:pt modelId="{FB291D50-1A7F-A34B-BDE7-F0A9D04003AD}">
      <dgm:prSet/>
      <dgm:spPr>
        <a:solidFill>
          <a:srgbClr val="00B0F0"/>
        </a:solidFill>
        <a:effectLst/>
      </dgm:spPr>
      <dgm:t>
        <a:bodyPr/>
        <a:lstStyle/>
        <a:p>
          <a:pPr rtl="0"/>
          <a:r>
            <a:rPr lang="pl-PL" dirty="0">
              <a:solidFill>
                <a:schemeClr val="tx1"/>
              </a:solidFill>
            </a:rPr>
            <a:t>Zasady dotyczące  sporów interesów i  prawnych</a:t>
          </a:r>
          <a:endParaRPr lang="nb-NO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B5EDF721-BAFD-3549-8337-BD545E291CC5}" type="parTrans" cxnId="{E8777CC9-850D-454C-B5D8-5FD793D5301C}">
      <dgm:prSet/>
      <dgm:spPr/>
      <dgm:t>
        <a:bodyPr/>
        <a:lstStyle/>
        <a:p>
          <a:endParaRPr lang="nb-NO"/>
        </a:p>
      </dgm:t>
    </dgm:pt>
    <dgm:pt modelId="{D90AAD68-598A-1645-869D-72DC669C11F6}" type="sibTrans" cxnId="{E8777CC9-850D-454C-B5D8-5FD793D5301C}">
      <dgm:prSet/>
      <dgm:spPr/>
      <dgm:t>
        <a:bodyPr/>
        <a:lstStyle/>
        <a:p>
          <a:endParaRPr lang="nb-NO"/>
        </a:p>
      </dgm:t>
    </dgm:pt>
    <dgm:pt modelId="{ACCBE990-6297-704D-8F31-D768F41BC4DC}">
      <dgm:prSet/>
      <dgm:spPr>
        <a:solidFill>
          <a:srgbClr val="00B0F0">
            <a:alpha val="20000"/>
          </a:srgbClr>
        </a:solidFill>
      </dgm:spPr>
      <dgm:t>
        <a:bodyPr/>
        <a:lstStyle/>
        <a:p>
          <a:pPr rtl="0"/>
          <a:r>
            <a:rPr lang="pl-PL" dirty="0">
              <a:latin typeface="Source Sans Pro" panose="020B0503030403020204" pitchFamily="34" charset="0"/>
              <a:ea typeface="Source Sans Pro" panose="020B0503030403020204" pitchFamily="34" charset="0"/>
            </a:rPr>
            <a:t>Część</a:t>
          </a:r>
          <a:r>
            <a:rPr lang="nb-NO" dirty="0">
              <a:latin typeface="Source Sans Pro" panose="020B0503030403020204" pitchFamily="34" charset="0"/>
              <a:ea typeface="Source Sans Pro" panose="020B0503030403020204" pitchFamily="34" charset="0"/>
            </a:rPr>
            <a:t> B </a:t>
          </a:r>
          <a:br>
            <a:rPr lang="nb-NO" dirty="0">
              <a:latin typeface="Source Sans Pro" panose="020B0503030403020204" pitchFamily="34" charset="0"/>
              <a:ea typeface="Source Sans Pro" panose="020B0503030403020204" pitchFamily="34" charset="0"/>
            </a:rPr>
          </a:br>
          <a:r>
            <a:rPr lang="pl-PL" dirty="0">
              <a:latin typeface="Source Sans Pro" panose="020B0503030403020204" pitchFamily="34" charset="0"/>
              <a:ea typeface="Source Sans Pro" panose="020B0503030403020204" pitchFamily="34" charset="0"/>
            </a:rPr>
            <a:t>Współdecydowanie</a:t>
          </a:r>
          <a:endParaRPr lang="nb-NO" b="1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A70821C-4538-864D-882D-15DB38039C50}" type="parTrans" cxnId="{D9A231E5-03A5-994B-A69D-F4B2EBBA0C3E}">
      <dgm:prSet/>
      <dgm:spPr/>
      <dgm:t>
        <a:bodyPr/>
        <a:lstStyle/>
        <a:p>
          <a:endParaRPr lang="nb-NO"/>
        </a:p>
      </dgm:t>
    </dgm:pt>
    <dgm:pt modelId="{031D26C3-FEFD-A84F-B2F0-DCC9AD029761}" type="sibTrans" cxnId="{D9A231E5-03A5-994B-A69D-F4B2EBBA0C3E}">
      <dgm:prSet/>
      <dgm:spPr/>
      <dgm:t>
        <a:bodyPr/>
        <a:lstStyle/>
        <a:p>
          <a:endParaRPr lang="nb-NO"/>
        </a:p>
      </dgm:t>
    </dgm:pt>
    <dgm:pt modelId="{F3DC3085-D46A-7B49-BB2F-E4DE17EE04F8}">
      <dgm:prSet/>
      <dgm:spPr>
        <a:solidFill>
          <a:srgbClr val="00B0F0"/>
        </a:solidFill>
        <a:effectLst/>
      </dgm:spPr>
      <dgm:t>
        <a:bodyPr/>
        <a:lstStyle/>
        <a:p>
          <a:pPr rtl="0"/>
          <a:r>
            <a:rPr lang="nb-NO" dirty="0" err="1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Defini</a:t>
          </a:r>
          <a:r>
            <a:rPr lang="pl-PL" dirty="0" err="1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cje</a:t>
          </a:r>
          <a:endParaRPr lang="nb-NO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3D63363C-0A0C-1347-A533-44CB82B4AC49}" type="parTrans" cxnId="{760BD63D-3787-DF48-8359-9EC75E996471}">
      <dgm:prSet/>
      <dgm:spPr/>
      <dgm:t>
        <a:bodyPr/>
        <a:lstStyle/>
        <a:p>
          <a:endParaRPr lang="nb-NO"/>
        </a:p>
      </dgm:t>
    </dgm:pt>
    <dgm:pt modelId="{422256DF-09F3-1943-A27C-119E0B04E85F}" type="sibTrans" cxnId="{760BD63D-3787-DF48-8359-9EC75E996471}">
      <dgm:prSet/>
      <dgm:spPr/>
      <dgm:t>
        <a:bodyPr/>
        <a:lstStyle/>
        <a:p>
          <a:endParaRPr lang="nb-NO"/>
        </a:p>
      </dgm:t>
    </dgm:pt>
    <dgm:pt modelId="{DCB90F46-EEB8-154B-ACFE-7C65A234FAFD}">
      <dgm:prSet/>
      <dgm:spPr>
        <a:solidFill>
          <a:srgbClr val="00B0F0"/>
        </a:solidFill>
        <a:effectLst/>
      </dgm:spPr>
      <dgm:t>
        <a:bodyPr/>
        <a:lstStyle/>
        <a:p>
          <a:pPr rtl="0"/>
          <a:r>
            <a:rPr lang="pl-PL" dirty="0">
              <a:solidFill>
                <a:schemeClr val="tx1"/>
              </a:solidFill>
            </a:rPr>
            <a:t>Cel i intencje</a:t>
          </a:r>
          <a:endParaRPr lang="nb-NO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8657D3DB-D331-5049-A03F-0607A30A181F}" type="parTrans" cxnId="{6AAB5C3D-79F3-0E45-B1E1-66C9C11E159F}">
      <dgm:prSet/>
      <dgm:spPr/>
      <dgm:t>
        <a:bodyPr/>
        <a:lstStyle/>
        <a:p>
          <a:endParaRPr lang="nb-NO"/>
        </a:p>
      </dgm:t>
    </dgm:pt>
    <dgm:pt modelId="{93CF322F-25A3-3E4A-99E9-3BD064269237}" type="sibTrans" cxnId="{6AAB5C3D-79F3-0E45-B1E1-66C9C11E159F}">
      <dgm:prSet/>
      <dgm:spPr/>
      <dgm:t>
        <a:bodyPr/>
        <a:lstStyle/>
        <a:p>
          <a:endParaRPr lang="nb-NO"/>
        </a:p>
      </dgm:t>
    </dgm:pt>
    <dgm:pt modelId="{96E4F144-2D00-1045-9AFE-36BEEAE48B43}">
      <dgm:prSet/>
      <dgm:spPr>
        <a:solidFill>
          <a:srgbClr val="00B0F0"/>
        </a:solidFill>
        <a:effectLst/>
      </dgm:spPr>
      <dgm:t>
        <a:bodyPr/>
        <a:lstStyle/>
        <a:p>
          <a:pPr rtl="0"/>
          <a:r>
            <a:rPr lang="pl-PL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Zasady współpracy</a:t>
          </a:r>
          <a:endParaRPr lang="nb-NO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E2AFFDC-7617-6B4A-B4D2-5A9B759C5C76}" type="parTrans" cxnId="{DA189597-8AE5-EF48-94BE-AA541D7778CE}">
      <dgm:prSet/>
      <dgm:spPr/>
      <dgm:t>
        <a:bodyPr/>
        <a:lstStyle/>
        <a:p>
          <a:endParaRPr lang="nb-NO"/>
        </a:p>
      </dgm:t>
    </dgm:pt>
    <dgm:pt modelId="{C7310E21-FE13-4545-AFA6-C3C4F7F095EA}" type="sibTrans" cxnId="{DA189597-8AE5-EF48-94BE-AA541D7778CE}">
      <dgm:prSet/>
      <dgm:spPr/>
      <dgm:t>
        <a:bodyPr/>
        <a:lstStyle/>
        <a:p>
          <a:endParaRPr lang="nb-NO"/>
        </a:p>
      </dgm:t>
    </dgm:pt>
    <dgm:pt modelId="{B4E8DF30-849C-1647-8562-00E2A5ECECAD}">
      <dgm:prSet/>
      <dgm:spPr>
        <a:solidFill>
          <a:srgbClr val="00B0F0"/>
        </a:solidFill>
        <a:effectLst/>
      </dgm:spPr>
      <dgm:t>
        <a:bodyPr/>
        <a:lstStyle/>
        <a:p>
          <a:pPr rtl="0"/>
          <a:r>
            <a:rPr lang="pl-PL" dirty="0">
              <a:solidFill>
                <a:schemeClr val="tx1"/>
              </a:solidFill>
            </a:rPr>
            <a:t>Prawa i obowiązki stron</a:t>
          </a:r>
          <a:endParaRPr lang="nb-NO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4D5253EB-A877-3547-9C12-3B195B4ED0D0}" type="parTrans" cxnId="{4E895AB1-D99F-0640-B140-E50680BB86F3}">
      <dgm:prSet/>
      <dgm:spPr/>
      <dgm:t>
        <a:bodyPr/>
        <a:lstStyle/>
        <a:p>
          <a:endParaRPr lang="nb-NO"/>
        </a:p>
      </dgm:t>
    </dgm:pt>
    <dgm:pt modelId="{CD52A315-4879-8341-9163-73983B9E6DC6}" type="sibTrans" cxnId="{4E895AB1-D99F-0640-B140-E50680BB86F3}">
      <dgm:prSet/>
      <dgm:spPr/>
      <dgm:t>
        <a:bodyPr/>
        <a:lstStyle/>
        <a:p>
          <a:endParaRPr lang="nb-NO"/>
        </a:p>
      </dgm:t>
    </dgm:pt>
    <dgm:pt modelId="{8A878C25-D015-1C4F-A0C8-CD35E3C2B422}" type="pres">
      <dgm:prSet presAssocID="{8528271C-4A3D-A748-80CF-DAB7B5BB5805}" presName="theList" presStyleCnt="0">
        <dgm:presLayoutVars>
          <dgm:dir/>
          <dgm:animLvl val="lvl"/>
          <dgm:resizeHandles val="exact"/>
        </dgm:presLayoutVars>
      </dgm:prSet>
      <dgm:spPr/>
    </dgm:pt>
    <dgm:pt modelId="{78363BA3-F65F-A348-82D6-40506EACC994}" type="pres">
      <dgm:prSet presAssocID="{B14C2BF7-657A-804E-9D0F-805C415EB3DE}" presName="compNode" presStyleCnt="0"/>
      <dgm:spPr/>
    </dgm:pt>
    <dgm:pt modelId="{DD94649E-34D5-7B40-B308-1EF13728BC87}" type="pres">
      <dgm:prSet presAssocID="{B14C2BF7-657A-804E-9D0F-805C415EB3DE}" presName="aNode" presStyleLbl="bgShp" presStyleIdx="0" presStyleCnt="2" custLinFactNeighborX="-104"/>
      <dgm:spPr/>
    </dgm:pt>
    <dgm:pt modelId="{3F8B6B4C-56CC-6B40-B2E8-498CE92F76C7}" type="pres">
      <dgm:prSet presAssocID="{B14C2BF7-657A-804E-9D0F-805C415EB3DE}" presName="textNode" presStyleLbl="bgShp" presStyleIdx="0" presStyleCnt="2"/>
      <dgm:spPr/>
    </dgm:pt>
    <dgm:pt modelId="{A2BA3E3A-1E84-6F4D-B8A0-3620BEC772E7}" type="pres">
      <dgm:prSet presAssocID="{B14C2BF7-657A-804E-9D0F-805C415EB3DE}" presName="compChildNode" presStyleCnt="0"/>
      <dgm:spPr/>
    </dgm:pt>
    <dgm:pt modelId="{8F42D789-795C-4541-A4B5-F72CC6C55711}" type="pres">
      <dgm:prSet presAssocID="{B14C2BF7-657A-804E-9D0F-805C415EB3DE}" presName="theInnerList" presStyleCnt="0"/>
      <dgm:spPr/>
    </dgm:pt>
    <dgm:pt modelId="{731437EE-ABE9-4B4A-99A8-D91B03C7FFB1}" type="pres">
      <dgm:prSet presAssocID="{FFE0611A-01E5-2541-B645-3DDF20D65A6A}" presName="childNode" presStyleLbl="node1" presStyleIdx="0" presStyleCnt="7" custLinFactNeighborX="481">
        <dgm:presLayoutVars>
          <dgm:bulletEnabled val="1"/>
        </dgm:presLayoutVars>
      </dgm:prSet>
      <dgm:spPr/>
    </dgm:pt>
    <dgm:pt modelId="{01588D71-44D8-6346-BF30-8892EBBC13B5}" type="pres">
      <dgm:prSet presAssocID="{FFE0611A-01E5-2541-B645-3DDF20D65A6A}" presName="aSpace2" presStyleCnt="0"/>
      <dgm:spPr/>
    </dgm:pt>
    <dgm:pt modelId="{72F2A714-F5EA-554B-949A-CE4A24C7B672}" type="pres">
      <dgm:prSet presAssocID="{201FABEF-9514-BA44-9128-A18E0568DD26}" presName="childNode" presStyleLbl="node1" presStyleIdx="1" presStyleCnt="7" custLinFactNeighborX="481">
        <dgm:presLayoutVars>
          <dgm:bulletEnabled val="1"/>
        </dgm:presLayoutVars>
      </dgm:prSet>
      <dgm:spPr/>
    </dgm:pt>
    <dgm:pt modelId="{1140872C-E34C-3243-AA78-3D16B11C8D1E}" type="pres">
      <dgm:prSet presAssocID="{201FABEF-9514-BA44-9128-A18E0568DD26}" presName="aSpace2" presStyleCnt="0"/>
      <dgm:spPr/>
    </dgm:pt>
    <dgm:pt modelId="{7F6511AC-1E12-A74D-AAE7-0DB60B6E7D07}" type="pres">
      <dgm:prSet presAssocID="{FB291D50-1A7F-A34B-BDE7-F0A9D04003AD}" presName="childNode" presStyleLbl="node1" presStyleIdx="2" presStyleCnt="7" custLinFactNeighborX="481">
        <dgm:presLayoutVars>
          <dgm:bulletEnabled val="1"/>
        </dgm:presLayoutVars>
      </dgm:prSet>
      <dgm:spPr/>
    </dgm:pt>
    <dgm:pt modelId="{9DA8100D-FA6E-2143-9596-CE838CE527D0}" type="pres">
      <dgm:prSet presAssocID="{B14C2BF7-657A-804E-9D0F-805C415EB3DE}" presName="aSpace" presStyleCnt="0"/>
      <dgm:spPr/>
    </dgm:pt>
    <dgm:pt modelId="{4849AE61-ED95-BC4E-A6B5-19452724BF8D}" type="pres">
      <dgm:prSet presAssocID="{ACCBE990-6297-704D-8F31-D768F41BC4DC}" presName="compNode" presStyleCnt="0"/>
      <dgm:spPr/>
    </dgm:pt>
    <dgm:pt modelId="{FF85E53C-4D6C-E04A-8D5E-A453983B01D4}" type="pres">
      <dgm:prSet presAssocID="{ACCBE990-6297-704D-8F31-D768F41BC4DC}" presName="aNode" presStyleLbl="bgShp" presStyleIdx="1" presStyleCnt="2" custLinFactNeighborX="-3361"/>
      <dgm:spPr/>
    </dgm:pt>
    <dgm:pt modelId="{C625B854-BC97-2B43-B6B5-7A4CB16B3F83}" type="pres">
      <dgm:prSet presAssocID="{ACCBE990-6297-704D-8F31-D768F41BC4DC}" presName="textNode" presStyleLbl="bgShp" presStyleIdx="1" presStyleCnt="2"/>
      <dgm:spPr/>
    </dgm:pt>
    <dgm:pt modelId="{8D4A7845-BE33-7F4D-A38D-5B661EA3BB66}" type="pres">
      <dgm:prSet presAssocID="{ACCBE990-6297-704D-8F31-D768F41BC4DC}" presName="compChildNode" presStyleCnt="0"/>
      <dgm:spPr/>
    </dgm:pt>
    <dgm:pt modelId="{49302763-0B26-B649-A33F-03196919412C}" type="pres">
      <dgm:prSet presAssocID="{ACCBE990-6297-704D-8F31-D768F41BC4DC}" presName="theInnerList" presStyleCnt="0"/>
      <dgm:spPr/>
    </dgm:pt>
    <dgm:pt modelId="{4C298457-2194-3B45-8C3A-8CE39F4B5ECF}" type="pres">
      <dgm:prSet presAssocID="{F3DC3085-D46A-7B49-BB2F-E4DE17EE04F8}" presName="childNode" presStyleLbl="node1" presStyleIdx="3" presStyleCnt="7" custLinFactNeighborX="481">
        <dgm:presLayoutVars>
          <dgm:bulletEnabled val="1"/>
        </dgm:presLayoutVars>
      </dgm:prSet>
      <dgm:spPr/>
    </dgm:pt>
    <dgm:pt modelId="{6C526316-7968-EC43-9AC9-1B03E515F178}" type="pres">
      <dgm:prSet presAssocID="{F3DC3085-D46A-7B49-BB2F-E4DE17EE04F8}" presName="aSpace2" presStyleCnt="0"/>
      <dgm:spPr/>
    </dgm:pt>
    <dgm:pt modelId="{56975DB0-1E5E-834E-8E4F-8C9ACE812C61}" type="pres">
      <dgm:prSet presAssocID="{DCB90F46-EEB8-154B-ACFE-7C65A234FAFD}" presName="childNode" presStyleLbl="node1" presStyleIdx="4" presStyleCnt="7" custLinFactNeighborX="481">
        <dgm:presLayoutVars>
          <dgm:bulletEnabled val="1"/>
        </dgm:presLayoutVars>
      </dgm:prSet>
      <dgm:spPr/>
    </dgm:pt>
    <dgm:pt modelId="{C1B2EAA5-9B5C-FD42-9D34-E45A04D9E762}" type="pres">
      <dgm:prSet presAssocID="{DCB90F46-EEB8-154B-ACFE-7C65A234FAFD}" presName="aSpace2" presStyleCnt="0"/>
      <dgm:spPr/>
    </dgm:pt>
    <dgm:pt modelId="{386F15AC-D0B3-A244-AE5C-85787AC05581}" type="pres">
      <dgm:prSet presAssocID="{96E4F144-2D00-1045-9AFE-36BEEAE48B43}" presName="childNode" presStyleLbl="node1" presStyleIdx="5" presStyleCnt="7" custLinFactNeighborX="481">
        <dgm:presLayoutVars>
          <dgm:bulletEnabled val="1"/>
        </dgm:presLayoutVars>
      </dgm:prSet>
      <dgm:spPr/>
    </dgm:pt>
    <dgm:pt modelId="{B1257C5C-DE99-F341-B89D-9765F6496BF3}" type="pres">
      <dgm:prSet presAssocID="{96E4F144-2D00-1045-9AFE-36BEEAE48B43}" presName="aSpace2" presStyleCnt="0"/>
      <dgm:spPr/>
    </dgm:pt>
    <dgm:pt modelId="{D02725AF-376C-284E-A7DA-B18B2158E1DD}" type="pres">
      <dgm:prSet presAssocID="{B4E8DF30-849C-1647-8562-00E2A5ECECAD}" presName="childNode" presStyleLbl="node1" presStyleIdx="6" presStyleCnt="7" custLinFactNeighborX="481">
        <dgm:presLayoutVars>
          <dgm:bulletEnabled val="1"/>
        </dgm:presLayoutVars>
      </dgm:prSet>
      <dgm:spPr/>
    </dgm:pt>
  </dgm:ptLst>
  <dgm:cxnLst>
    <dgm:cxn modelId="{CD1B0218-B290-A543-BEA4-04FACA2C0649}" type="presOf" srcId="{B14C2BF7-657A-804E-9D0F-805C415EB3DE}" destId="{DD94649E-34D5-7B40-B308-1EF13728BC87}" srcOrd="0" destOrd="0" presId="urn:microsoft.com/office/officeart/2005/8/layout/lProcess2"/>
    <dgm:cxn modelId="{19B26422-2B14-6E4B-995B-18D42961C7B3}" type="presOf" srcId="{DCB90F46-EEB8-154B-ACFE-7C65A234FAFD}" destId="{56975DB0-1E5E-834E-8E4F-8C9ACE812C61}" srcOrd="0" destOrd="0" presId="urn:microsoft.com/office/officeart/2005/8/layout/lProcess2"/>
    <dgm:cxn modelId="{08FB8027-29FC-9F4A-A0EC-7606630EAF54}" type="presOf" srcId="{FFE0611A-01E5-2541-B645-3DDF20D65A6A}" destId="{731437EE-ABE9-4B4A-99A8-D91B03C7FFB1}" srcOrd="0" destOrd="0" presId="urn:microsoft.com/office/officeart/2005/8/layout/lProcess2"/>
    <dgm:cxn modelId="{6AAB5C3D-79F3-0E45-B1E1-66C9C11E159F}" srcId="{ACCBE990-6297-704D-8F31-D768F41BC4DC}" destId="{DCB90F46-EEB8-154B-ACFE-7C65A234FAFD}" srcOrd="1" destOrd="0" parTransId="{8657D3DB-D331-5049-A03F-0607A30A181F}" sibTransId="{93CF322F-25A3-3E4A-99E9-3BD064269237}"/>
    <dgm:cxn modelId="{760BD63D-3787-DF48-8359-9EC75E996471}" srcId="{ACCBE990-6297-704D-8F31-D768F41BC4DC}" destId="{F3DC3085-D46A-7B49-BB2F-E4DE17EE04F8}" srcOrd="0" destOrd="0" parTransId="{3D63363C-0A0C-1347-A533-44CB82B4AC49}" sibTransId="{422256DF-09F3-1943-A27C-119E0B04E85F}"/>
    <dgm:cxn modelId="{3596D05F-0508-6348-A71A-6AC6906D6E6C}" type="presOf" srcId="{96E4F144-2D00-1045-9AFE-36BEEAE48B43}" destId="{386F15AC-D0B3-A244-AE5C-85787AC05581}" srcOrd="0" destOrd="0" presId="urn:microsoft.com/office/officeart/2005/8/layout/lProcess2"/>
    <dgm:cxn modelId="{EEF1DA47-DB9B-2245-A80F-BFD0ACAE54D1}" type="presOf" srcId="{201FABEF-9514-BA44-9128-A18E0568DD26}" destId="{72F2A714-F5EA-554B-949A-CE4A24C7B672}" srcOrd="0" destOrd="0" presId="urn:microsoft.com/office/officeart/2005/8/layout/lProcess2"/>
    <dgm:cxn modelId="{D838FB58-0FD4-9449-AAFA-95B85A2D7EB8}" type="presOf" srcId="{FB291D50-1A7F-A34B-BDE7-F0A9D04003AD}" destId="{7F6511AC-1E12-A74D-AAE7-0DB60B6E7D07}" srcOrd="0" destOrd="0" presId="urn:microsoft.com/office/officeart/2005/8/layout/lProcess2"/>
    <dgm:cxn modelId="{83AE0387-57E8-D94C-B865-29C1BCAB25C1}" srcId="{B14C2BF7-657A-804E-9D0F-805C415EB3DE}" destId="{201FABEF-9514-BA44-9128-A18E0568DD26}" srcOrd="1" destOrd="0" parTransId="{C4F063F4-8DD5-FB4E-8FC7-036AB3432E74}" sibTransId="{C7A7943F-109A-2B43-BC25-05595301176A}"/>
    <dgm:cxn modelId="{DA189597-8AE5-EF48-94BE-AA541D7778CE}" srcId="{ACCBE990-6297-704D-8F31-D768F41BC4DC}" destId="{96E4F144-2D00-1045-9AFE-36BEEAE48B43}" srcOrd="2" destOrd="0" parTransId="{2E2AFFDC-7617-6B4A-B4D2-5A9B759C5C76}" sibTransId="{C7310E21-FE13-4545-AFA6-C3C4F7F095EA}"/>
    <dgm:cxn modelId="{49FFE49F-7370-1949-9D6E-0DC9CE444BAA}" type="presOf" srcId="{B14C2BF7-657A-804E-9D0F-805C415EB3DE}" destId="{3F8B6B4C-56CC-6B40-B2E8-498CE92F76C7}" srcOrd="1" destOrd="0" presId="urn:microsoft.com/office/officeart/2005/8/layout/lProcess2"/>
    <dgm:cxn modelId="{4AB074A7-292A-604A-94B5-BA917D4C7268}" type="presOf" srcId="{8528271C-4A3D-A748-80CF-DAB7B5BB5805}" destId="{8A878C25-D015-1C4F-A0C8-CD35E3C2B422}" srcOrd="0" destOrd="0" presId="urn:microsoft.com/office/officeart/2005/8/layout/lProcess2"/>
    <dgm:cxn modelId="{4E895AB1-D99F-0640-B140-E50680BB86F3}" srcId="{ACCBE990-6297-704D-8F31-D768F41BC4DC}" destId="{B4E8DF30-849C-1647-8562-00E2A5ECECAD}" srcOrd="3" destOrd="0" parTransId="{4D5253EB-A877-3547-9C12-3B195B4ED0D0}" sibTransId="{CD52A315-4879-8341-9163-73983B9E6DC6}"/>
    <dgm:cxn modelId="{D99746BC-045D-9940-AD3E-FE9DD1173EEB}" type="presOf" srcId="{F3DC3085-D46A-7B49-BB2F-E4DE17EE04F8}" destId="{4C298457-2194-3B45-8C3A-8CE39F4B5ECF}" srcOrd="0" destOrd="0" presId="urn:microsoft.com/office/officeart/2005/8/layout/lProcess2"/>
    <dgm:cxn modelId="{073004C6-F9CB-7740-94FB-D94841537678}" type="presOf" srcId="{ACCBE990-6297-704D-8F31-D768F41BC4DC}" destId="{FF85E53C-4D6C-E04A-8D5E-A453983B01D4}" srcOrd="0" destOrd="0" presId="urn:microsoft.com/office/officeart/2005/8/layout/lProcess2"/>
    <dgm:cxn modelId="{810113C7-7163-9144-8B26-52042B8EED4D}" srcId="{8528271C-4A3D-A748-80CF-DAB7B5BB5805}" destId="{B14C2BF7-657A-804E-9D0F-805C415EB3DE}" srcOrd="0" destOrd="0" parTransId="{6DDE416C-6A82-3845-BCDD-993605BA280F}" sibTransId="{4567DA9D-6FAF-B349-A143-A05F170D3C98}"/>
    <dgm:cxn modelId="{E8777CC9-850D-454C-B5D8-5FD793D5301C}" srcId="{B14C2BF7-657A-804E-9D0F-805C415EB3DE}" destId="{FB291D50-1A7F-A34B-BDE7-F0A9D04003AD}" srcOrd="2" destOrd="0" parTransId="{B5EDF721-BAFD-3549-8337-BD545E291CC5}" sibTransId="{D90AAD68-598A-1645-869D-72DC669C11F6}"/>
    <dgm:cxn modelId="{FB241DCD-5A4A-9D49-9368-D6553C40CB0C}" type="presOf" srcId="{B4E8DF30-849C-1647-8562-00E2A5ECECAD}" destId="{D02725AF-376C-284E-A7DA-B18B2158E1DD}" srcOrd="0" destOrd="0" presId="urn:microsoft.com/office/officeart/2005/8/layout/lProcess2"/>
    <dgm:cxn modelId="{F56A35D1-7C4A-6F42-9EC8-3567980E15C6}" srcId="{B14C2BF7-657A-804E-9D0F-805C415EB3DE}" destId="{FFE0611A-01E5-2541-B645-3DDF20D65A6A}" srcOrd="0" destOrd="0" parTransId="{0F1F20C1-FE23-7E47-8C39-09B8F6E46191}" sibTransId="{AB868344-CCE7-E34F-9C19-A4FB0544823C}"/>
    <dgm:cxn modelId="{D9A231E5-03A5-994B-A69D-F4B2EBBA0C3E}" srcId="{8528271C-4A3D-A748-80CF-DAB7B5BB5805}" destId="{ACCBE990-6297-704D-8F31-D768F41BC4DC}" srcOrd="1" destOrd="0" parTransId="{2A70821C-4538-864D-882D-15DB38039C50}" sibTransId="{031D26C3-FEFD-A84F-B2F0-DCC9AD029761}"/>
    <dgm:cxn modelId="{601ACFF3-A4FA-D746-8E31-0D4927FD1F98}" type="presOf" srcId="{ACCBE990-6297-704D-8F31-D768F41BC4DC}" destId="{C625B854-BC97-2B43-B6B5-7A4CB16B3F83}" srcOrd="1" destOrd="0" presId="urn:microsoft.com/office/officeart/2005/8/layout/lProcess2"/>
    <dgm:cxn modelId="{2BCE7A17-7CD1-AF4D-8417-79CE9063A55E}" type="presParOf" srcId="{8A878C25-D015-1C4F-A0C8-CD35E3C2B422}" destId="{78363BA3-F65F-A348-82D6-40506EACC994}" srcOrd="0" destOrd="0" presId="urn:microsoft.com/office/officeart/2005/8/layout/lProcess2"/>
    <dgm:cxn modelId="{3BCB780B-B276-234D-B8BD-EEB9176A84A5}" type="presParOf" srcId="{78363BA3-F65F-A348-82D6-40506EACC994}" destId="{DD94649E-34D5-7B40-B308-1EF13728BC87}" srcOrd="0" destOrd="0" presId="urn:microsoft.com/office/officeart/2005/8/layout/lProcess2"/>
    <dgm:cxn modelId="{E0055B83-170B-3C4D-B2C4-38F0E77CF0FA}" type="presParOf" srcId="{78363BA3-F65F-A348-82D6-40506EACC994}" destId="{3F8B6B4C-56CC-6B40-B2E8-498CE92F76C7}" srcOrd="1" destOrd="0" presId="urn:microsoft.com/office/officeart/2005/8/layout/lProcess2"/>
    <dgm:cxn modelId="{FF429043-BB14-B742-9D1D-939A32585A63}" type="presParOf" srcId="{78363BA3-F65F-A348-82D6-40506EACC994}" destId="{A2BA3E3A-1E84-6F4D-B8A0-3620BEC772E7}" srcOrd="2" destOrd="0" presId="urn:microsoft.com/office/officeart/2005/8/layout/lProcess2"/>
    <dgm:cxn modelId="{A55DD183-C7B2-FF45-808D-0DCF4A488227}" type="presParOf" srcId="{A2BA3E3A-1E84-6F4D-B8A0-3620BEC772E7}" destId="{8F42D789-795C-4541-A4B5-F72CC6C55711}" srcOrd="0" destOrd="0" presId="urn:microsoft.com/office/officeart/2005/8/layout/lProcess2"/>
    <dgm:cxn modelId="{F4515E25-61CB-E14F-8121-F4D5B23821E8}" type="presParOf" srcId="{8F42D789-795C-4541-A4B5-F72CC6C55711}" destId="{731437EE-ABE9-4B4A-99A8-D91B03C7FFB1}" srcOrd="0" destOrd="0" presId="urn:microsoft.com/office/officeart/2005/8/layout/lProcess2"/>
    <dgm:cxn modelId="{A7E7FE72-59BA-854C-860A-9883DA710106}" type="presParOf" srcId="{8F42D789-795C-4541-A4B5-F72CC6C55711}" destId="{01588D71-44D8-6346-BF30-8892EBBC13B5}" srcOrd="1" destOrd="0" presId="urn:microsoft.com/office/officeart/2005/8/layout/lProcess2"/>
    <dgm:cxn modelId="{C61BCA80-CC89-E14E-B80A-6BB7C350FD24}" type="presParOf" srcId="{8F42D789-795C-4541-A4B5-F72CC6C55711}" destId="{72F2A714-F5EA-554B-949A-CE4A24C7B672}" srcOrd="2" destOrd="0" presId="urn:microsoft.com/office/officeart/2005/8/layout/lProcess2"/>
    <dgm:cxn modelId="{25365AB7-1C48-C447-A6AD-645F3D34D18C}" type="presParOf" srcId="{8F42D789-795C-4541-A4B5-F72CC6C55711}" destId="{1140872C-E34C-3243-AA78-3D16B11C8D1E}" srcOrd="3" destOrd="0" presId="urn:microsoft.com/office/officeart/2005/8/layout/lProcess2"/>
    <dgm:cxn modelId="{9BF6186B-F7C2-D446-BFE8-0E4526C063C5}" type="presParOf" srcId="{8F42D789-795C-4541-A4B5-F72CC6C55711}" destId="{7F6511AC-1E12-A74D-AAE7-0DB60B6E7D07}" srcOrd="4" destOrd="0" presId="urn:microsoft.com/office/officeart/2005/8/layout/lProcess2"/>
    <dgm:cxn modelId="{5949E11B-5AA4-9941-A358-BE2567B0797B}" type="presParOf" srcId="{8A878C25-D015-1C4F-A0C8-CD35E3C2B422}" destId="{9DA8100D-FA6E-2143-9596-CE838CE527D0}" srcOrd="1" destOrd="0" presId="urn:microsoft.com/office/officeart/2005/8/layout/lProcess2"/>
    <dgm:cxn modelId="{15BD3680-4B47-2341-B715-5B71E6885009}" type="presParOf" srcId="{8A878C25-D015-1C4F-A0C8-CD35E3C2B422}" destId="{4849AE61-ED95-BC4E-A6B5-19452724BF8D}" srcOrd="2" destOrd="0" presId="urn:microsoft.com/office/officeart/2005/8/layout/lProcess2"/>
    <dgm:cxn modelId="{4F53CE8C-F23D-EC49-A162-7F159B2AF345}" type="presParOf" srcId="{4849AE61-ED95-BC4E-A6B5-19452724BF8D}" destId="{FF85E53C-4D6C-E04A-8D5E-A453983B01D4}" srcOrd="0" destOrd="0" presId="urn:microsoft.com/office/officeart/2005/8/layout/lProcess2"/>
    <dgm:cxn modelId="{8F1B5E46-7815-8D42-AB52-FD4FA243A357}" type="presParOf" srcId="{4849AE61-ED95-BC4E-A6B5-19452724BF8D}" destId="{C625B854-BC97-2B43-B6B5-7A4CB16B3F83}" srcOrd="1" destOrd="0" presId="urn:microsoft.com/office/officeart/2005/8/layout/lProcess2"/>
    <dgm:cxn modelId="{48598A44-98C2-4E46-94EE-29FB9F29A027}" type="presParOf" srcId="{4849AE61-ED95-BC4E-A6B5-19452724BF8D}" destId="{8D4A7845-BE33-7F4D-A38D-5B661EA3BB66}" srcOrd="2" destOrd="0" presId="urn:microsoft.com/office/officeart/2005/8/layout/lProcess2"/>
    <dgm:cxn modelId="{A7399C05-D6A6-6E4E-8FB0-BC2602C101D4}" type="presParOf" srcId="{8D4A7845-BE33-7F4D-A38D-5B661EA3BB66}" destId="{49302763-0B26-B649-A33F-03196919412C}" srcOrd="0" destOrd="0" presId="urn:microsoft.com/office/officeart/2005/8/layout/lProcess2"/>
    <dgm:cxn modelId="{DF65BDE4-740C-CF4A-9E8C-D73B3C4B807C}" type="presParOf" srcId="{49302763-0B26-B649-A33F-03196919412C}" destId="{4C298457-2194-3B45-8C3A-8CE39F4B5ECF}" srcOrd="0" destOrd="0" presId="urn:microsoft.com/office/officeart/2005/8/layout/lProcess2"/>
    <dgm:cxn modelId="{97C5EA2F-7B9A-CC49-A1F8-9EEFFDAD0182}" type="presParOf" srcId="{49302763-0B26-B649-A33F-03196919412C}" destId="{6C526316-7968-EC43-9AC9-1B03E515F178}" srcOrd="1" destOrd="0" presId="urn:microsoft.com/office/officeart/2005/8/layout/lProcess2"/>
    <dgm:cxn modelId="{6B3AB8FD-41EF-2B48-AB8A-18239E15EFED}" type="presParOf" srcId="{49302763-0B26-B649-A33F-03196919412C}" destId="{56975DB0-1E5E-834E-8E4F-8C9ACE812C61}" srcOrd="2" destOrd="0" presId="urn:microsoft.com/office/officeart/2005/8/layout/lProcess2"/>
    <dgm:cxn modelId="{0D71BFE2-987E-124A-ABA6-418EAAC4A61E}" type="presParOf" srcId="{49302763-0B26-B649-A33F-03196919412C}" destId="{C1B2EAA5-9B5C-FD42-9D34-E45A04D9E762}" srcOrd="3" destOrd="0" presId="urn:microsoft.com/office/officeart/2005/8/layout/lProcess2"/>
    <dgm:cxn modelId="{12E3A353-3064-DB40-9855-249A7F11F39A}" type="presParOf" srcId="{49302763-0B26-B649-A33F-03196919412C}" destId="{386F15AC-D0B3-A244-AE5C-85787AC05581}" srcOrd="4" destOrd="0" presId="urn:microsoft.com/office/officeart/2005/8/layout/lProcess2"/>
    <dgm:cxn modelId="{DA0D9E83-F965-0B45-BDC7-0F503400F980}" type="presParOf" srcId="{49302763-0B26-B649-A33F-03196919412C}" destId="{B1257C5C-DE99-F341-B89D-9765F6496BF3}" srcOrd="5" destOrd="0" presId="urn:microsoft.com/office/officeart/2005/8/layout/lProcess2"/>
    <dgm:cxn modelId="{C1389423-ED69-F74D-9D1D-2A586E51F46E}" type="presParOf" srcId="{49302763-0B26-B649-A33F-03196919412C}" destId="{D02725AF-376C-284E-A7DA-B18B2158E1D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649E-34D5-7B40-B308-1EF13728BC87}">
      <dsp:nvSpPr>
        <dsp:cNvPr id="0" name=""/>
        <dsp:cNvSpPr/>
      </dsp:nvSpPr>
      <dsp:spPr>
        <a:xfrm>
          <a:off x="0" y="0"/>
          <a:ext cx="2971576" cy="3178448"/>
        </a:xfrm>
        <a:prstGeom prst="roundRect">
          <a:avLst>
            <a:gd name="adj" fmla="val 10000"/>
          </a:avLst>
        </a:prstGeom>
        <a:solidFill>
          <a:srgbClr val="00B0F0">
            <a:alpha val="2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Część</a:t>
          </a:r>
          <a:r>
            <a:rPr lang="nb-NO" sz="26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A </a:t>
          </a:r>
          <a:endParaRPr lang="pl-PL" sz="26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Program negocjacji</a:t>
          </a:r>
          <a:endParaRPr lang="nb-NO" sz="2000" b="1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0" y="0"/>
        <a:ext cx="2971576" cy="953534"/>
      </dsp:txXfrm>
    </dsp:sp>
    <dsp:sp modelId="{731437EE-ABE9-4B4A-99A8-D91B03C7FFB1}">
      <dsp:nvSpPr>
        <dsp:cNvPr id="0" name=""/>
        <dsp:cNvSpPr/>
      </dsp:nvSpPr>
      <dsp:spPr>
        <a:xfrm>
          <a:off x="311681" y="953805"/>
          <a:ext cx="2377261" cy="62443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Definicje</a:t>
          </a:r>
          <a:endParaRPr lang="nb-NO" sz="1500" kern="1200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329970" y="972094"/>
        <a:ext cx="2340683" cy="587859"/>
      </dsp:txXfrm>
    </dsp:sp>
    <dsp:sp modelId="{72F2A714-F5EA-554B-949A-CE4A24C7B672}">
      <dsp:nvSpPr>
        <dsp:cNvPr id="0" name=""/>
        <dsp:cNvSpPr/>
      </dsp:nvSpPr>
      <dsp:spPr>
        <a:xfrm>
          <a:off x="311681" y="1674311"/>
          <a:ext cx="2377261" cy="62443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Struktura układu w obszarze negocjacji zbiorowych</a:t>
          </a:r>
          <a:endParaRPr lang="nb-NO" sz="1500" kern="1200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329970" y="1692600"/>
        <a:ext cx="2340683" cy="587859"/>
      </dsp:txXfrm>
    </dsp:sp>
    <dsp:sp modelId="{7F6511AC-1E12-A74D-AAE7-0DB60B6E7D07}">
      <dsp:nvSpPr>
        <dsp:cNvPr id="0" name=""/>
        <dsp:cNvSpPr/>
      </dsp:nvSpPr>
      <dsp:spPr>
        <a:xfrm>
          <a:off x="311681" y="2394816"/>
          <a:ext cx="2377261" cy="62443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Zasady dotyczące  sporów interesów i  prawnych</a:t>
          </a:r>
          <a:endParaRPr lang="nb-NO" sz="1500" kern="1200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329970" y="2413105"/>
        <a:ext cx="2340683" cy="587859"/>
      </dsp:txXfrm>
    </dsp:sp>
    <dsp:sp modelId="{FF85E53C-4D6C-E04A-8D5E-A453983B01D4}">
      <dsp:nvSpPr>
        <dsp:cNvPr id="0" name=""/>
        <dsp:cNvSpPr/>
      </dsp:nvSpPr>
      <dsp:spPr>
        <a:xfrm>
          <a:off x="3097659" y="0"/>
          <a:ext cx="2971576" cy="3178448"/>
        </a:xfrm>
        <a:prstGeom prst="roundRect">
          <a:avLst>
            <a:gd name="adj" fmla="val 10000"/>
          </a:avLst>
        </a:prstGeom>
        <a:solidFill>
          <a:srgbClr val="00B0F0">
            <a:alpha val="2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Część</a:t>
          </a:r>
          <a:r>
            <a:rPr lang="nb-NO" sz="25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B </a:t>
          </a:r>
          <a:br>
            <a:rPr lang="nb-NO" sz="2500" kern="1200" dirty="0">
              <a:latin typeface="Source Sans Pro" panose="020B0503030403020204" pitchFamily="34" charset="0"/>
              <a:ea typeface="Source Sans Pro" panose="020B0503030403020204" pitchFamily="34" charset="0"/>
            </a:rPr>
          </a:br>
          <a:r>
            <a:rPr lang="pl-PL" sz="25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Współdecydowanie</a:t>
          </a:r>
          <a:endParaRPr lang="nb-NO" sz="2500" b="1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3097659" y="0"/>
        <a:ext cx="2971576" cy="953534"/>
      </dsp:txXfrm>
    </dsp:sp>
    <dsp:sp modelId="{4C298457-2194-3B45-8C3A-8CE39F4B5ECF}">
      <dsp:nvSpPr>
        <dsp:cNvPr id="0" name=""/>
        <dsp:cNvSpPr/>
      </dsp:nvSpPr>
      <dsp:spPr>
        <a:xfrm>
          <a:off x="3506126" y="953611"/>
          <a:ext cx="2377261" cy="46303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 err="1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Defini</a:t>
          </a:r>
          <a:r>
            <a:rPr lang="pl-PL" sz="1500" kern="1200" dirty="0" err="1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cje</a:t>
          </a:r>
          <a:endParaRPr lang="nb-NO" sz="1500" kern="1200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3519688" y="967173"/>
        <a:ext cx="2350137" cy="435908"/>
      </dsp:txXfrm>
    </dsp:sp>
    <dsp:sp modelId="{56975DB0-1E5E-834E-8E4F-8C9ACE812C61}">
      <dsp:nvSpPr>
        <dsp:cNvPr id="0" name=""/>
        <dsp:cNvSpPr/>
      </dsp:nvSpPr>
      <dsp:spPr>
        <a:xfrm>
          <a:off x="3506126" y="1487879"/>
          <a:ext cx="2377261" cy="46303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Cel i intencje</a:t>
          </a:r>
          <a:endParaRPr lang="nb-NO" sz="1500" kern="1200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3519688" y="1501441"/>
        <a:ext cx="2350137" cy="435908"/>
      </dsp:txXfrm>
    </dsp:sp>
    <dsp:sp modelId="{386F15AC-D0B3-A244-AE5C-85787AC05581}">
      <dsp:nvSpPr>
        <dsp:cNvPr id="0" name=""/>
        <dsp:cNvSpPr/>
      </dsp:nvSpPr>
      <dsp:spPr>
        <a:xfrm>
          <a:off x="3506126" y="2022147"/>
          <a:ext cx="2377261" cy="46303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Zasady współpracy</a:t>
          </a:r>
          <a:endParaRPr lang="nb-NO" sz="1500" kern="1200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3519688" y="2035709"/>
        <a:ext cx="2350137" cy="435908"/>
      </dsp:txXfrm>
    </dsp:sp>
    <dsp:sp modelId="{D02725AF-376C-284E-A7DA-B18B2158E1DD}">
      <dsp:nvSpPr>
        <dsp:cNvPr id="0" name=""/>
        <dsp:cNvSpPr/>
      </dsp:nvSpPr>
      <dsp:spPr>
        <a:xfrm>
          <a:off x="3506126" y="2556415"/>
          <a:ext cx="2377261" cy="46303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Prawa i obowiązki stron</a:t>
          </a:r>
          <a:endParaRPr lang="nb-NO" sz="1500" kern="1200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3519688" y="2569977"/>
        <a:ext cx="2350137" cy="435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9AB326DC-D16A-480B-B5C1-7FEB6DD8E1EA}" type="datetimeFigureOut">
              <a:rPr lang="nb-NO" smtClean="0"/>
              <a:t>05.12.2023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47FD4E15-E27D-4E3F-8C7F-96AA3665C3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31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D4E15-E27D-4E3F-8C7F-96AA3665C33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11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sz="1800" dirty="0"/>
          </a:p>
        </p:txBody>
      </p:sp>
      <p:sp>
        <p:nvSpPr>
          <p:cNvPr id="286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727" indent="-285664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2657" indent="-228531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599720" indent="-228531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6783" indent="-228531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3846" indent="-2285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0908" indent="-2285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7971" indent="-2285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5034" indent="-2285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FA7AFD17-CB95-4EA7-B7A3-C05E47F66609}" type="slidenum">
              <a:rPr lang="nb-NO" altLang="nb-NO" sz="1200"/>
              <a:pPr/>
              <a:t>10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1693337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D4E15-E27D-4E3F-8C7F-96AA3665C33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91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D4E15-E27D-4E3F-8C7F-96AA3665C33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99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D4E15-E27D-4E3F-8C7F-96AA3665C33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754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D4E15-E27D-4E3F-8C7F-96AA3665C33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294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D4E15-E27D-4E3F-8C7F-96AA3665C33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45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D4E15-E27D-4E3F-8C7F-96AA3665C33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633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D4E15-E27D-4E3F-8C7F-96AA3665C33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7176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7DC1EF1-9E32-4080-B87E-5DF0051CD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727" indent="-285664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2657" indent="-228531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599720" indent="-228531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6783" indent="-228531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3846" indent="-2285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0908" indent="-2285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7971" indent="-2285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5034" indent="-2285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30022B58-F99D-4C6A-8BD1-0BB8CC797595}" type="slidenum">
              <a:rPr lang="en-US" altLang="nb-NO" sz="1200"/>
              <a:pPr/>
              <a:t>7</a:t>
            </a:fld>
            <a:endParaRPr lang="en-US" altLang="nb-NO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E3BC4C8-1F32-433F-9535-CB0EB039C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7338" y="808038"/>
            <a:ext cx="7185026" cy="4041775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EB30424-435F-4133-BC9B-653C59CDE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063">
              <a:defRPr/>
            </a:pP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21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D4E15-E27D-4E3F-8C7F-96AA3665C33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04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altLang="nb-NO" b="1" dirty="0"/>
              <a:t>Del A </a:t>
            </a:r>
          </a:p>
          <a:p>
            <a:pPr marL="172907" indent="-172907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nb-NO" dirty="0"/>
              <a:t>1) Schemat negocjacji 2) Prawa i obowiązki negocjacyjne 3) Wytyczne dotyczące akcji protestacyjnych 4) Spory dotyczące interesów 5) Spory prawne, por. HA część A ustęp 7: Spory dotyczące ważności, rozumienia lub istnienia układu zbiorowego lub roszczeń opartych na układzie zbiorowym. Spory są rozstrzygane na drodze prawnej, por. lokalne i centralne negocjacje sporów, por. HA część B §§ 7-1 i 7-2, a następnie ewentualnie sąd pracy. Protokoły itp., por. późniejsze folie</a:t>
            </a:r>
            <a:endParaRPr lang="nb-NO" altLang="nb-NO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nb-NO" altLang="nb-NO" b="1" dirty="0"/>
              <a:t>Del B </a:t>
            </a:r>
          </a:p>
          <a:p>
            <a:pPr marL="172907" indent="-172907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1) </a:t>
            </a:r>
            <a:r>
              <a:rPr lang="pl-PL" altLang="nb-NO" dirty="0"/>
              <a:t>Formy współpracy 2) Zrozumienie ról 3) Wspólne obowiązki i interesy. Na tym będzie opierać się większość dnia.</a:t>
            </a:r>
            <a:endParaRPr lang="nb-NO" alt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947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601" y="1868379"/>
            <a:ext cx="7245480" cy="65594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3601" y="2524318"/>
            <a:ext cx="724548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15" name="Bilde 14" descr="Hjertet(RGB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2843"/>
            <a:ext cx="9144000" cy="1304925"/>
          </a:xfrm>
          <a:prstGeom prst="rect">
            <a:avLst/>
          </a:prstGeom>
        </p:spPr>
      </p:pic>
      <p:pic>
        <p:nvPicPr>
          <p:cNvPr id="17" name="Bilde 16" descr="Fagforbundet logo-0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1" y="528557"/>
            <a:ext cx="1574660" cy="2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abell 3"/>
          <p:cNvSpPr>
            <a:spLocks noGrp="1"/>
          </p:cNvSpPr>
          <p:nvPr>
            <p:ph type="tbl" sz="quarter" idx="10"/>
          </p:nvPr>
        </p:nvSpPr>
        <p:spPr>
          <a:xfrm>
            <a:off x="588385" y="1514475"/>
            <a:ext cx="7695190" cy="2880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8385" y="545112"/>
            <a:ext cx="7967232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5" name="Bilde 4" descr="Fagforbundet logo-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2" y="4585429"/>
            <a:ext cx="1574660" cy="2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2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601" y="1868379"/>
            <a:ext cx="7245480" cy="65594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3601" y="2524318"/>
            <a:ext cx="724548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Bilde 6" descr="Fagforbundet logo-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1" y="528557"/>
            <a:ext cx="1574660" cy="291958"/>
          </a:xfrm>
          <a:prstGeom prst="rect">
            <a:avLst/>
          </a:prstGeom>
        </p:spPr>
      </p:pic>
      <p:pic>
        <p:nvPicPr>
          <p:cNvPr id="9" name="Bilde 8" descr="Hjertet(RGB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2843"/>
            <a:ext cx="91440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5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8385" y="1590457"/>
            <a:ext cx="7967230" cy="2825540"/>
          </a:xfr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SzPct val="100000"/>
              <a:buFontTx/>
              <a:buBlip>
                <a:blip r:embed="rId2"/>
              </a:buBlip>
              <a:defRPr u="none" strike="noStrike">
                <a:ln>
                  <a:noFill/>
                </a:ln>
              </a:defRPr>
            </a:lvl1pPr>
            <a:lvl2pPr>
              <a:spcAft>
                <a:spcPts val="600"/>
              </a:spcAft>
              <a:buClr>
                <a:srgbClr val="FC3729"/>
              </a:buClr>
              <a:defRPr/>
            </a:lvl2pPr>
            <a:lvl3pPr>
              <a:spcAft>
                <a:spcPts val="600"/>
              </a:spcAft>
              <a:buClr>
                <a:srgbClr val="FC3729"/>
              </a:buClr>
              <a:defRPr/>
            </a:lvl3pPr>
            <a:lvl4pPr>
              <a:spcAft>
                <a:spcPts val="600"/>
              </a:spcAft>
              <a:buClr>
                <a:srgbClr val="FC3729"/>
              </a:buClr>
              <a:defRPr/>
            </a:lvl4pPr>
            <a:lvl5pPr>
              <a:spcAft>
                <a:spcPts val="600"/>
              </a:spcAft>
              <a:buClr>
                <a:srgbClr val="FC372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8385" y="545112"/>
            <a:ext cx="7967232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4" name="Bilde 3" descr="Fagforbundet logo-0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2" y="4585429"/>
            <a:ext cx="1574660" cy="2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85" y="545112"/>
            <a:ext cx="7967232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385" y="1392379"/>
            <a:ext cx="7967230" cy="2778932"/>
          </a:xfrm>
        </p:spPr>
        <p:txBody>
          <a:bodyPr/>
          <a:lstStyle>
            <a:lvl1pPr marL="342900" indent="-342000">
              <a:lnSpc>
                <a:spcPct val="100000"/>
              </a:lnSpc>
              <a:spcAft>
                <a:spcPts val="600"/>
              </a:spcAft>
              <a:buClr>
                <a:srgbClr val="FC3729"/>
              </a:buClr>
              <a:buSzPct val="100000"/>
              <a:buFont typeface="Source Sans Pro" panose="020B0503030403020204" pitchFamily="34" charset="0"/>
              <a:buChar char="→"/>
              <a:defRPr sz="1600" u="none" strike="noStrike">
                <a:ln>
                  <a:noFill/>
                </a:ln>
              </a:defRPr>
            </a:lvl1pPr>
            <a:lvl2pPr>
              <a:spcAft>
                <a:spcPts val="600"/>
              </a:spcAft>
              <a:buClr>
                <a:srgbClr val="FC3729"/>
              </a:buClr>
              <a:defRPr/>
            </a:lvl2pPr>
            <a:lvl3pPr>
              <a:spcAft>
                <a:spcPts val="600"/>
              </a:spcAft>
              <a:buClr>
                <a:srgbClr val="FC3729"/>
              </a:buClr>
              <a:defRPr/>
            </a:lvl3pPr>
            <a:lvl4pPr>
              <a:spcAft>
                <a:spcPts val="600"/>
              </a:spcAft>
              <a:buClr>
                <a:srgbClr val="FC3729"/>
              </a:buClr>
              <a:defRPr/>
            </a:lvl4pPr>
            <a:lvl5pPr>
              <a:buClr>
                <a:srgbClr val="FC3729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2" name="Bilde 11" descr="Fagforbundet logo-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2" y="4585429"/>
            <a:ext cx="1574660" cy="2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1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85" y="545112"/>
            <a:ext cx="5119007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>
          <a:xfrm>
            <a:off x="588963" y="1386874"/>
            <a:ext cx="5118429" cy="21669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742950" indent="-285750">
              <a:buClr>
                <a:srgbClr val="FC3729"/>
              </a:buClr>
              <a:buFont typeface="Arial"/>
              <a:buChar char="•"/>
              <a:defRPr/>
            </a:lvl2pPr>
            <a:lvl3pPr marL="1200150" indent="-285750">
              <a:buClr>
                <a:srgbClr val="FC3729"/>
              </a:buClr>
              <a:buFont typeface="Lucida Grande"/>
              <a:buChar char="‑"/>
              <a:defRPr/>
            </a:lvl3pPr>
            <a:lvl4pPr>
              <a:buClr>
                <a:srgbClr val="FC3729"/>
              </a:buClr>
              <a:defRPr/>
            </a:lvl4pPr>
            <a:lvl5pPr>
              <a:buClr>
                <a:srgbClr val="FC3729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 descr="Fagforbundet logo-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2" y="4585429"/>
            <a:ext cx="1574660" cy="2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2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1" hasCustomPrompt="1"/>
          </p:nvPr>
        </p:nvSpPr>
        <p:spPr>
          <a:xfrm>
            <a:off x="4918127" y="568173"/>
            <a:ext cx="3672000" cy="403099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88385" y="656721"/>
            <a:ext cx="3640950" cy="1096348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4" name="Plassholder for tekst 4"/>
          <p:cNvSpPr>
            <a:spLocks noGrp="1"/>
          </p:cNvSpPr>
          <p:nvPr>
            <p:ph type="body" sz="quarter" idx="10"/>
          </p:nvPr>
        </p:nvSpPr>
        <p:spPr>
          <a:xfrm>
            <a:off x="588385" y="1864476"/>
            <a:ext cx="3641527" cy="217799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742950" indent="-285750">
              <a:buClr>
                <a:srgbClr val="FC3729"/>
              </a:buClr>
              <a:buFont typeface="Arial"/>
              <a:buChar char="•"/>
              <a:defRPr/>
            </a:lvl2pPr>
            <a:lvl3pPr marL="1200150" indent="-285750">
              <a:buClr>
                <a:srgbClr val="FC3729"/>
              </a:buClr>
              <a:buFont typeface="Lucida Grande"/>
              <a:buChar char="‑"/>
              <a:defRPr/>
            </a:lvl3pPr>
            <a:lvl4pPr>
              <a:buClr>
                <a:srgbClr val="FC3729"/>
              </a:buClr>
              <a:defRPr/>
            </a:lvl4pPr>
            <a:lvl5pPr>
              <a:buClr>
                <a:srgbClr val="FC3729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20" name="Bilde 19" descr="Fagforbundet logo-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2" y="4599171"/>
            <a:ext cx="1574660" cy="2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0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0580" y="657297"/>
            <a:ext cx="3672000" cy="1095771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2"/>
          </p:nvPr>
        </p:nvSpPr>
        <p:spPr>
          <a:xfrm>
            <a:off x="4921734" y="1864476"/>
            <a:ext cx="3672000" cy="217799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742950" indent="-285750">
              <a:buClr>
                <a:srgbClr val="FC3729"/>
              </a:buClr>
              <a:buFont typeface="Arial"/>
              <a:buChar char="•"/>
              <a:defRPr/>
            </a:lvl2pPr>
            <a:lvl3pPr marL="1200150" indent="-285750">
              <a:buClr>
                <a:srgbClr val="FC3729"/>
              </a:buClr>
              <a:buFont typeface="Lucida Grande"/>
              <a:buChar char="‑"/>
              <a:defRPr/>
            </a:lvl3pPr>
            <a:lvl4pPr>
              <a:buClr>
                <a:srgbClr val="FC3729"/>
              </a:buClr>
              <a:defRPr/>
            </a:lvl4pPr>
            <a:lvl5pPr>
              <a:buClr>
                <a:srgbClr val="FC3729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2" name="Plassholder for bilde 6"/>
          <p:cNvSpPr>
            <a:spLocks noGrp="1"/>
          </p:cNvSpPr>
          <p:nvPr>
            <p:ph type="pic" sz="quarter" idx="13" hasCustomPrompt="1"/>
          </p:nvPr>
        </p:nvSpPr>
        <p:spPr>
          <a:xfrm>
            <a:off x="681361" y="568174"/>
            <a:ext cx="3672000" cy="312495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pic>
        <p:nvPicPr>
          <p:cNvPr id="18" name="Bilde 17" descr="Fagforbundet logo-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1" y="4645639"/>
            <a:ext cx="1574660" cy="2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9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623888" y="651737"/>
            <a:ext cx="5760000" cy="3152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500" b="0" i="0"/>
            </a:lvl1pPr>
            <a:lvl2pPr marL="742950" indent="-285750">
              <a:spcAft>
                <a:spcPts val="600"/>
              </a:spcAft>
              <a:buClr>
                <a:srgbClr val="FC3729"/>
              </a:buClr>
              <a:buFont typeface="Arial"/>
              <a:buChar char="•"/>
              <a:defRPr/>
            </a:lvl2pPr>
            <a:lvl3pPr marL="1143000" indent="-228600">
              <a:spcAft>
                <a:spcPts val="600"/>
              </a:spcAft>
              <a:buClr>
                <a:srgbClr val="FC3729"/>
              </a:buClr>
              <a:buFont typeface="Lucida Grande"/>
              <a:buChar char="-"/>
              <a:defRPr/>
            </a:lvl3pPr>
            <a:lvl4pPr marL="1600200" indent="-228600">
              <a:spcAft>
                <a:spcPts val="600"/>
              </a:spcAft>
              <a:buClr>
                <a:srgbClr val="FC3729"/>
              </a:buClr>
              <a:buFont typeface="Arial"/>
              <a:buChar char="•"/>
              <a:defRPr/>
            </a:lvl4pPr>
            <a:lvl5pPr>
              <a:spcAft>
                <a:spcPts val="600"/>
              </a:spcAft>
              <a:buClr>
                <a:srgbClr val="FC3729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Bilde 11" descr="Fagforbundet logo-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2" y="4585429"/>
            <a:ext cx="1574660" cy="2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4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8385" y="545112"/>
            <a:ext cx="7967232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8" name="Bilde 7" descr="Fagforbundet logo-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2" y="4585429"/>
            <a:ext cx="1574660" cy="2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agforbundet logo-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2" y="4585429"/>
            <a:ext cx="1574660" cy="2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9913" y="1888341"/>
            <a:ext cx="7424176" cy="640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912" y="2522955"/>
            <a:ext cx="7424176" cy="1749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7" r:id="rId3"/>
    <p:sldLayoutId id="2147493468" r:id="rId4"/>
    <p:sldLayoutId id="2147493469" r:id="rId5"/>
    <p:sldLayoutId id="2147493470" r:id="rId6"/>
    <p:sldLayoutId id="2147493471" r:id="rId7"/>
    <p:sldLayoutId id="2147493461" r:id="rId8"/>
    <p:sldLayoutId id="2147493462" r:id="rId9"/>
    <p:sldLayoutId id="2147493474" r:id="rId10"/>
    <p:sldLayoutId id="214749347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3C3C3B"/>
          </a:solidFill>
          <a:latin typeface="Source Sans Pro"/>
          <a:ea typeface="+mj-ea"/>
          <a:cs typeface="Source Sans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C3729"/>
        </a:buClr>
        <a:buFont typeface="Source Sans Pro" panose="020B0503030403020204" pitchFamily="34" charset="0"/>
        <a:buChar char="→"/>
        <a:defRPr sz="1600" kern="1200">
          <a:solidFill>
            <a:srgbClr val="3C3C3B"/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C3729"/>
        </a:buClr>
        <a:buFont typeface="Arial" panose="020B0604020202020204" pitchFamily="34" charset="0"/>
        <a:buChar char="›"/>
        <a:defRPr sz="1600" kern="1200">
          <a:solidFill>
            <a:srgbClr val="3C3C3B"/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C3729"/>
        </a:buClr>
        <a:buFont typeface="Source Sans Pro" panose="020B0503030403020204" pitchFamily="34" charset="0"/>
        <a:buChar char="»"/>
        <a:defRPr sz="1600" kern="1200">
          <a:solidFill>
            <a:srgbClr val="3C3C3B"/>
          </a:solidFill>
          <a:latin typeface="Source Sans Pro"/>
          <a:ea typeface="+mn-ea"/>
          <a:cs typeface="Source Sans Pro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FC3729"/>
        </a:buClr>
        <a:buFont typeface="Source Sans Pro" panose="020B0503030403020204" pitchFamily="34" charset="0"/>
        <a:buChar char="‒"/>
        <a:defRPr sz="1600" kern="1200">
          <a:solidFill>
            <a:srgbClr val="3C3C3B"/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C3729"/>
        </a:buClr>
        <a:buFont typeface="Arial" panose="020B0604020202020204" pitchFamily="34" charset="0"/>
        <a:buChar char="•"/>
        <a:defRPr sz="1600" kern="1200">
          <a:solidFill>
            <a:srgbClr val="3C3C3B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transfer.com/downloads/83acaefb21fbc109be15153abd09535e20231130111354/bf0bead5bd88d7ebd7b754b3c5d7a53620231130111354/21b13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43601" y="1868378"/>
            <a:ext cx="7245480" cy="885331"/>
          </a:xfrm>
        </p:spPr>
        <p:txBody>
          <a:bodyPr>
            <a:normAutofit fontScale="90000"/>
          </a:bodyPr>
          <a:lstStyle/>
          <a:p>
            <a:r>
              <a:rPr lang="pl-PL" dirty="0"/>
              <a:t>Współpraca z samorządami lokalnymi w Norwegii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96760" y="1355834"/>
            <a:ext cx="6823544" cy="2283237"/>
          </a:xfrm>
        </p:spPr>
        <p:txBody>
          <a:bodyPr/>
          <a:lstStyle/>
          <a:p>
            <a:r>
              <a:rPr lang="pl-PL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860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title"/>
          </p:nvPr>
        </p:nvSpPr>
        <p:spPr>
          <a:xfrm>
            <a:off x="716812" y="259761"/>
            <a:ext cx="7636157" cy="857250"/>
          </a:xfrm>
        </p:spPr>
        <p:txBody>
          <a:bodyPr>
            <a:normAutofit fontScale="90000"/>
          </a:bodyPr>
          <a:lstStyle/>
          <a:p>
            <a:r>
              <a:rPr lang="pl-PL" altLang="nb-NO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Podstawy dialogu społecznego w sektorze samorządowym</a:t>
            </a:r>
            <a:endParaRPr lang="nb-NO" altLang="nb-NO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6813" y="1468467"/>
            <a:ext cx="7636157" cy="367503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Ustawa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samorządzie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lokalnym</a:t>
            </a:r>
            <a:endParaRPr lang="pl-PL" sz="18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pl-PL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§5-11: Każda gmina musi posiadać komisję administracyjną zajmującą się sprawami dotyczącymi relacji między gminą jako pracodawcą a pracownikami</a:t>
            </a:r>
          </a:p>
          <a:p>
            <a:pPr>
              <a:defRPr/>
            </a:pPr>
            <a:r>
              <a:rPr lang="pl-PL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Kodeks pracy [Ustawa o środowisku pracy]</a:t>
            </a: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altLang="nb-NO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Pierwotna ustawa została uchwalona w 1977 r., a obecna wersja pochodzi z 2015 r.</a:t>
            </a:r>
          </a:p>
          <a:p>
            <a:pPr lvl="1"/>
            <a:r>
              <a:rPr lang="pl-PL" altLang="nb-NO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Zapewnia bezpieczne warunki pracy i równe traktowanie pracowników poprzez regulację szerokiego zakresu zagadnień.</a:t>
            </a:r>
          </a:p>
          <a:p>
            <a:pPr lvl="1"/>
            <a:r>
              <a:rPr lang="pl-PL" sz="16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§Sekcja 7-2: Każda gmina musi posiadać komisję ds. środowiska pracy w celu zapewnienia w pełni akceptowalnego środowiska pracy.</a:t>
            </a:r>
          </a:p>
          <a:p>
            <a:pPr marL="457200" lvl="1" indent="0">
              <a:buNone/>
            </a:pPr>
            <a:r>
              <a:rPr lang="pl-PL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Ramowy układ zbiorowy pomiędzy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Fagforbundet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/LO </a:t>
            </a:r>
            <a:r>
              <a:rPr lang="pl-PL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KS:</a:t>
            </a:r>
          </a:p>
          <a:p>
            <a:pPr lvl="1">
              <a:defRPr/>
            </a:pP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§4 </a:t>
            </a:r>
            <a:r>
              <a:rPr lang="pl-PL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Komisja administracyjna (w odniesieniu do ustawy o samorządzie lokalnym)</a:t>
            </a:r>
          </a:p>
          <a:p>
            <a:pPr lvl="1">
              <a:defRPr/>
            </a:pPr>
            <a:r>
              <a:rPr lang="pl-PL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§6 Komisja ds. środowiska pracy (w odniesieniu do ustawy o środowisku pracy)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5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48C6557-5542-4308-ACB1-89D4BCFB1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9" y="2285362"/>
            <a:ext cx="4887332" cy="287797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103DBEC-8CB6-4556-A70B-72CB160D6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696" y="1"/>
            <a:ext cx="4219303" cy="2706551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8D04E02-0BAE-4DF5-9B5A-73D9969E9B41}"/>
              </a:ext>
            </a:extLst>
          </p:cNvPr>
          <p:cNvSpPr txBox="1"/>
          <p:nvPr/>
        </p:nvSpPr>
        <p:spPr>
          <a:xfrm>
            <a:off x="592931" y="1060624"/>
            <a:ext cx="375761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350" dirty="0">
                <a:solidFill>
                  <a:srgbClr val="202124"/>
                </a:solidFill>
                <a:latin typeface="arial" panose="020B0604020202020204" pitchFamily="34" charset="0"/>
              </a:rPr>
              <a:t>Duża różnica między sektorem </a:t>
            </a:r>
            <a:r>
              <a:rPr lang="pl-PL" sz="1350" b="1" dirty="0">
                <a:solidFill>
                  <a:srgbClr val="202124"/>
                </a:solidFill>
                <a:latin typeface="arial" panose="020B0604020202020204" pitchFamily="34" charset="0"/>
              </a:rPr>
              <a:t>prywatnym</a:t>
            </a:r>
            <a:r>
              <a:rPr lang="pl-PL" sz="1350" dirty="0">
                <a:solidFill>
                  <a:srgbClr val="202124"/>
                </a:solidFill>
                <a:latin typeface="arial" panose="020B0604020202020204" pitchFamily="34" charset="0"/>
              </a:rPr>
              <a:t> a </a:t>
            </a:r>
            <a:r>
              <a:rPr lang="pl-PL" sz="1350" b="1" dirty="0">
                <a:solidFill>
                  <a:srgbClr val="202124"/>
                </a:solidFill>
                <a:latin typeface="arial" panose="020B0604020202020204" pitchFamily="34" charset="0"/>
              </a:rPr>
              <a:t>publicznym</a:t>
            </a:r>
            <a:r>
              <a:rPr lang="pl-PL" sz="1350" dirty="0">
                <a:solidFill>
                  <a:srgbClr val="202124"/>
                </a:solidFill>
                <a:latin typeface="arial" panose="020B0604020202020204" pitchFamily="34" charset="0"/>
              </a:rPr>
              <a:t>. Sektor publiczny: 80% jest zrzeszonych. Sektor prywatny: 38% pracowników jest zrzeszonych</a:t>
            </a:r>
            <a:endParaRPr lang="nb-NO" sz="1350" dirty="0"/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E4DC6CA8-A95C-40A2-AFAC-69F0EDDE0E24}"/>
              </a:ext>
            </a:extLst>
          </p:cNvPr>
          <p:cNvSpPr/>
          <p:nvPr/>
        </p:nvSpPr>
        <p:spPr>
          <a:xfrm>
            <a:off x="4350545" y="1236587"/>
            <a:ext cx="842961" cy="34770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1BEB0D2-2470-4D89-8CAC-3437B20AD6A0}"/>
              </a:ext>
            </a:extLst>
          </p:cNvPr>
          <p:cNvSpPr txBox="1"/>
          <p:nvPr/>
        </p:nvSpPr>
        <p:spPr>
          <a:xfrm>
            <a:off x="6293644" y="3100388"/>
            <a:ext cx="1278732" cy="71558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350" dirty="0"/>
              <a:t>Wysoki poziom zrzeszenia pracodawców</a:t>
            </a:r>
            <a:endParaRPr lang="nb-NO" sz="1350" dirty="0"/>
          </a:p>
        </p:txBody>
      </p:sp>
      <p:sp>
        <p:nvSpPr>
          <p:cNvPr id="6" name="Pil: opp 5">
            <a:extLst>
              <a:ext uri="{FF2B5EF4-FFF2-40B4-BE49-F238E27FC236}">
                <a16:creationId xmlns:a16="http://schemas.microsoft.com/office/drawing/2014/main" id="{BB560751-2C07-4A88-A833-11A9870FE09A}"/>
              </a:ext>
            </a:extLst>
          </p:cNvPr>
          <p:cNvSpPr/>
          <p:nvPr/>
        </p:nvSpPr>
        <p:spPr>
          <a:xfrm>
            <a:off x="6872288" y="2336959"/>
            <a:ext cx="342900" cy="79914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95F78E4-219F-4021-BC69-7807A2B3D5C9}"/>
              </a:ext>
            </a:extLst>
          </p:cNvPr>
          <p:cNvSpPr txBox="1"/>
          <p:nvPr/>
        </p:nvSpPr>
        <p:spPr>
          <a:xfrm>
            <a:off x="7514897" y="4107657"/>
            <a:ext cx="130763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350" dirty="0"/>
              <a:t>Duże zróżnicowanie pomiędzy sektorami</a:t>
            </a:r>
            <a:endParaRPr lang="nb-NO" sz="1350" dirty="0"/>
          </a:p>
        </p:txBody>
      </p:sp>
      <p:sp>
        <p:nvSpPr>
          <p:cNvPr id="9" name="Pil: opp 8">
            <a:extLst>
              <a:ext uri="{FF2B5EF4-FFF2-40B4-BE49-F238E27FC236}">
                <a16:creationId xmlns:a16="http://schemas.microsoft.com/office/drawing/2014/main" id="{C26D1F85-B4C9-4369-9F43-60C06B2B62DA}"/>
              </a:ext>
            </a:extLst>
          </p:cNvPr>
          <p:cNvSpPr/>
          <p:nvPr/>
        </p:nvSpPr>
        <p:spPr>
          <a:xfrm>
            <a:off x="8222456" y="2100263"/>
            <a:ext cx="271463" cy="20002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AD809DF-A60D-4994-BF68-F38DD23772A4}"/>
              </a:ext>
            </a:extLst>
          </p:cNvPr>
          <p:cNvSpPr txBox="1"/>
          <p:nvPr/>
        </p:nvSpPr>
        <p:spPr>
          <a:xfrm>
            <a:off x="419714" y="176169"/>
            <a:ext cx="3930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00" dirty="0" err="1"/>
              <a:t>Niektóre</a:t>
            </a:r>
            <a:r>
              <a:rPr lang="nb-NO" sz="3000" dirty="0"/>
              <a:t> z </a:t>
            </a:r>
            <a:r>
              <a:rPr lang="nb-NO" sz="3000" dirty="0" err="1"/>
              <a:t>wyzwań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300373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za uwagę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Bjørn Pettersen, </a:t>
            </a:r>
            <a:r>
              <a:rPr lang="pl-PL" dirty="0"/>
              <a:t>Kierownik Działu Restrukturyzacji </a:t>
            </a:r>
          </a:p>
          <a:p>
            <a:r>
              <a:rPr lang="pl-PL" dirty="0"/>
              <a:t>\</a:t>
            </a:r>
            <a:r>
              <a:rPr lang="nb-NO" dirty="0"/>
              <a:t>Nina Monsen, </a:t>
            </a:r>
            <a:r>
              <a:rPr lang="pl-PL" dirty="0"/>
              <a:t>doradca Dział Restrukturyzacji</a:t>
            </a:r>
            <a:endParaRPr lang="nb-NO" dirty="0"/>
          </a:p>
          <a:p>
            <a:r>
              <a:rPr lang="pl-PL" dirty="0"/>
              <a:t>Konferencja końcowa</a:t>
            </a:r>
            <a:r>
              <a:rPr lang="nb-NO" dirty="0"/>
              <a:t>, </a:t>
            </a:r>
            <a:r>
              <a:rPr lang="nb-NO" dirty="0" err="1"/>
              <a:t>Solidarność</a:t>
            </a:r>
            <a:r>
              <a:rPr lang="nb-NO" dirty="0"/>
              <a:t>, Gdansk 6. </a:t>
            </a:r>
            <a:r>
              <a:rPr lang="pl-PL" dirty="0"/>
              <a:t>grudnia</a:t>
            </a:r>
            <a:r>
              <a:rPr lang="nb-NO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34850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Związek</a:t>
            </a:r>
            <a:r>
              <a:rPr lang="nb-NO" dirty="0"/>
              <a:t> Fagforbundet </a:t>
            </a:r>
            <a:r>
              <a:rPr lang="pl-PL" dirty="0"/>
              <a:t>w pigułce</a:t>
            </a:r>
            <a:endParaRPr lang="nb-NO" dirty="0"/>
          </a:p>
          <a:p>
            <a:r>
              <a:rPr lang="nb-NO" dirty="0"/>
              <a:t>LO-</a:t>
            </a:r>
            <a:r>
              <a:rPr lang="pl-PL" dirty="0"/>
              <a:t> film o układach ogólnych i zbiorowych</a:t>
            </a:r>
            <a:endParaRPr lang="nb-NO" dirty="0"/>
          </a:p>
          <a:p>
            <a:r>
              <a:rPr lang="pl-PL" dirty="0"/>
              <a:t>Centralne układy ramowe i ich znaczenie dla współpracy na poziomie lokalnym </a:t>
            </a:r>
          </a:p>
          <a:p>
            <a:r>
              <a:rPr lang="nb-NO" dirty="0" err="1"/>
              <a:t>Wyzwania</a:t>
            </a:r>
            <a:r>
              <a:rPr lang="nb-NO" dirty="0"/>
              <a:t> </a:t>
            </a:r>
            <a:r>
              <a:rPr lang="nb-NO" dirty="0" err="1"/>
              <a:t>dla</a:t>
            </a:r>
            <a:r>
              <a:rPr lang="nb-NO" dirty="0"/>
              <a:t> </a:t>
            </a:r>
            <a:r>
              <a:rPr lang="nb-NO" dirty="0" err="1"/>
              <a:t>ruchu</a:t>
            </a:r>
            <a:r>
              <a:rPr lang="nb-NO" dirty="0"/>
              <a:t> </a:t>
            </a:r>
            <a:r>
              <a:rPr lang="pl-PL" dirty="0"/>
              <a:t>związkowego</a:t>
            </a:r>
            <a:endParaRPr lang="nb-NO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tym będziemy mówić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344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Fagforbundet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1700" dirty="0"/>
              <a:t>Ponad</a:t>
            </a:r>
            <a:r>
              <a:rPr lang="nb-NO" sz="1700" dirty="0"/>
              <a:t> 400.000 </a:t>
            </a:r>
            <a:r>
              <a:rPr lang="pl-PL" sz="1700" dirty="0"/>
              <a:t>członków</a:t>
            </a:r>
            <a:endParaRPr lang="nb-NO" sz="1700" dirty="0"/>
          </a:p>
          <a:p>
            <a:r>
              <a:rPr lang="pl-PL" sz="1700" dirty="0"/>
              <a:t>Największy związek zawodowy w Norwegii</a:t>
            </a:r>
            <a:endParaRPr lang="nb-NO" sz="1700" dirty="0"/>
          </a:p>
          <a:p>
            <a:r>
              <a:rPr lang="pl-PL" sz="1700" dirty="0"/>
              <a:t>Część LO - Norweskiej Konfederacji Związków Zawodowych - największej organizacji pracowniczej w Norwegii</a:t>
            </a:r>
          </a:p>
          <a:p>
            <a:r>
              <a:rPr lang="pl-PL" sz="1700" dirty="0"/>
              <a:t>Nasi członkowie w </a:t>
            </a:r>
            <a:r>
              <a:rPr lang="pl-PL" sz="1700" dirty="0" err="1"/>
              <a:t>Fagforbundet</a:t>
            </a:r>
            <a:r>
              <a:rPr lang="pl-PL" sz="1700" dirty="0"/>
              <a:t> pracują w ponad 100 zawodach</a:t>
            </a:r>
          </a:p>
          <a:p>
            <a:r>
              <a:rPr lang="nb-NO" sz="1700" dirty="0"/>
              <a:t>80% </a:t>
            </a:r>
            <a:r>
              <a:rPr lang="pl-PL" sz="1700" dirty="0"/>
              <a:t>członków to kobiety</a:t>
            </a:r>
            <a:endParaRPr lang="nb-NO" sz="1700" dirty="0"/>
          </a:p>
          <a:p>
            <a:r>
              <a:rPr lang="pl-PL" sz="1700" dirty="0"/>
              <a:t>Większość z nich pracuje w sektorze publicznym</a:t>
            </a:r>
          </a:p>
          <a:p>
            <a:r>
              <a:rPr lang="pl-PL" sz="1700" dirty="0" err="1"/>
              <a:t>Fagforbundet</a:t>
            </a:r>
            <a:r>
              <a:rPr lang="pl-PL" sz="1700" dirty="0"/>
              <a:t> chce wzmocnić sektor publiczny i rozwinąć państwo opiekuńcze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544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Obecny</a:t>
            </a:r>
            <a:r>
              <a:rPr lang="nb-NO" dirty="0"/>
              <a:t> </a:t>
            </a:r>
            <a:r>
              <a:rPr lang="nb-NO" dirty="0" err="1"/>
              <a:t>wszędzie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8385" y="1392379"/>
            <a:ext cx="3289932" cy="2778932"/>
          </a:xfrm>
        </p:spPr>
        <p:txBody>
          <a:bodyPr/>
          <a:lstStyle/>
          <a:p>
            <a:r>
              <a:rPr lang="nb-NO" dirty="0" err="1"/>
              <a:t>Reprezentowany</a:t>
            </a:r>
            <a:r>
              <a:rPr lang="nb-NO" dirty="0"/>
              <a:t> </a:t>
            </a:r>
            <a:r>
              <a:rPr lang="nb-NO" dirty="0" err="1"/>
              <a:t>na</a:t>
            </a:r>
            <a:r>
              <a:rPr lang="nb-NO" dirty="0"/>
              <a:t> </a:t>
            </a:r>
            <a:r>
              <a:rPr lang="nb-NO" dirty="0" err="1"/>
              <a:t>wszystkich</a:t>
            </a:r>
            <a:r>
              <a:rPr lang="nb-NO" dirty="0"/>
              <a:t> </a:t>
            </a:r>
            <a:r>
              <a:rPr lang="nb-NO" dirty="0" err="1"/>
              <a:t>poziomach</a:t>
            </a:r>
            <a:endParaRPr lang="pl-PL" dirty="0"/>
          </a:p>
          <a:p>
            <a:r>
              <a:rPr lang="pl-PL" dirty="0"/>
              <a:t>Ponad</a:t>
            </a:r>
            <a:r>
              <a:rPr lang="nb-NO" dirty="0"/>
              <a:t> 18.000 </a:t>
            </a:r>
            <a:r>
              <a:rPr lang="pl-PL" dirty="0"/>
              <a:t>przedstawicieli związkowych</a:t>
            </a:r>
            <a:endParaRPr lang="nb-NO" dirty="0"/>
          </a:p>
          <a:p>
            <a:r>
              <a:rPr lang="nb-NO" dirty="0"/>
              <a:t>550 lokal</a:t>
            </a:r>
            <a:r>
              <a:rPr lang="pl-PL" dirty="0" err="1"/>
              <a:t>nych</a:t>
            </a:r>
            <a:r>
              <a:rPr lang="nb-NO" dirty="0"/>
              <a:t> </a:t>
            </a:r>
            <a:r>
              <a:rPr lang="pl-PL" dirty="0"/>
              <a:t>związków</a:t>
            </a:r>
            <a:endParaRPr lang="nb-NO" dirty="0"/>
          </a:p>
          <a:p>
            <a:r>
              <a:rPr lang="nb-NO" dirty="0"/>
              <a:t>18 </a:t>
            </a:r>
            <a:r>
              <a:rPr lang="pl-PL" dirty="0"/>
              <a:t>okręgów regionów</a:t>
            </a:r>
            <a:r>
              <a:rPr lang="nb-NO" dirty="0"/>
              <a:t> </a:t>
            </a:r>
          </a:p>
          <a:p>
            <a:pPr marL="90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A8EF6E5-6B1B-2582-5F76-747B6F8AA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27" y="294097"/>
            <a:ext cx="5280673" cy="455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9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88384" y="545112"/>
            <a:ext cx="8189856" cy="857250"/>
          </a:xfrm>
        </p:spPr>
        <p:txBody>
          <a:bodyPr>
            <a:normAutofit fontScale="90000"/>
          </a:bodyPr>
          <a:lstStyle/>
          <a:p>
            <a:r>
              <a:rPr lang="pl-PL" dirty="0"/>
              <a:t>Układy zbiorowe pracy - warunek wstępny współpracy między pracownikami a pracodawcami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" indent="0">
              <a:buNone/>
            </a:pPr>
            <a:r>
              <a:rPr lang="nb-NO" dirty="0"/>
              <a:t>Film:</a:t>
            </a:r>
          </a:p>
          <a:p>
            <a:pPr marL="900" indent="0">
              <a:buNone/>
            </a:pPr>
            <a:r>
              <a:rPr lang="nb-NO" dirty="0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https://wetransfer.com/downloads/83acaefb21fbc109be15153abd09535e20231130111354/bf0bead5bd88d7ebd7b754b3c5d7a53620231130111354/21b13f</a:t>
            </a:r>
            <a:endParaRPr lang="nb-NO" dirty="0"/>
          </a:p>
          <a:p>
            <a:pPr marL="900" indent="0">
              <a:buNone/>
            </a:pP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65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FC7D7D-2D48-4C10-A240-A1ADD1CD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515609"/>
            <a:ext cx="3132219" cy="118115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nb-NO" sz="2550" dirty="0" err="1"/>
              <a:t>Umowa</a:t>
            </a:r>
            <a:r>
              <a:rPr lang="nb-NO" sz="2550" dirty="0"/>
              <a:t> </a:t>
            </a:r>
            <a:r>
              <a:rPr lang="nb-NO" sz="2550" dirty="0" err="1"/>
              <a:t>główna</a:t>
            </a:r>
            <a:r>
              <a:rPr lang="nb-NO" sz="2550" dirty="0"/>
              <a:t> </a:t>
            </a:r>
            <a:r>
              <a:rPr lang="pl-PL" sz="2550" dirty="0"/>
              <a:t>z</a:t>
            </a:r>
            <a:r>
              <a:rPr lang="nb-NO" sz="2550" dirty="0"/>
              <a:t> 1935  - </a:t>
            </a:r>
            <a:r>
              <a:rPr lang="pl-PL" sz="2550" dirty="0"/>
              <a:t>wtedy to się zaczęło</a:t>
            </a:r>
            <a:endParaRPr lang="nb-NO" sz="255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DF158C-884B-4911-AC1C-5BF5A10DA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912689"/>
            <a:ext cx="2674620" cy="2715201"/>
          </a:xfrm>
        </p:spPr>
        <p:txBody>
          <a:bodyPr anchor="ctr">
            <a:normAutofit fontScale="92500" lnSpcReduction="10000"/>
          </a:bodyPr>
          <a:lstStyle/>
          <a:p>
            <a:r>
              <a:rPr lang="pl-PL" sz="1275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Pracodawcy zrzeszeni w Norweskim Stowarzyszeniu Pracodawców i związki zawodowe zrzeszone w Norweskiej Konfederacji Związków Zawodowych (LO i NAF) zostały "zmuszone" do negocjacji i w 1935 r. podpisano umowę.</a:t>
            </a:r>
          </a:p>
          <a:p>
            <a:r>
              <a:rPr lang="pl-PL" sz="1275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To władze polityczne "zmusiły" strony do negocjacji.</a:t>
            </a:r>
          </a:p>
          <a:p>
            <a:r>
              <a:rPr lang="pl-PL" sz="1275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Pierwsze nasiona tego, co nazywamy trójstronną współpracą, zostały zasiane</a:t>
            </a:r>
            <a:endParaRPr lang="nb-NO" sz="1275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Velferdsstaten - Historie (SF vg3) (LK06) - NDLA">
            <a:extLst>
              <a:ext uri="{FF2B5EF4-FFF2-40B4-BE49-F238E27FC236}">
                <a16:creationId xmlns:a16="http://schemas.microsoft.com/office/drawing/2014/main" id="{5A52E89F-4590-4BD1-8B25-1E0DF6DB5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" b="-1"/>
          <a:stretch/>
        </p:blipFill>
        <p:spPr bwMode="auto">
          <a:xfrm>
            <a:off x="3350175" y="398305"/>
            <a:ext cx="2674620" cy="418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41D95D-7095-420E-97F6-917DBFB6D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8989" b="1"/>
          <a:stretch/>
        </p:blipFill>
        <p:spPr bwMode="auto">
          <a:xfrm>
            <a:off x="6240783" y="398305"/>
            <a:ext cx="2674620" cy="418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2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BD59F9A-9878-440F-9A1F-4C8DD33DA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502" y="163682"/>
            <a:ext cx="8445898" cy="8395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altLang="nb-NO" sz="2800" dirty="0">
                <a:solidFill>
                  <a:schemeClr val="tx1"/>
                </a:solidFill>
              </a:rPr>
              <a:t>Układ zbiorowy w sektorze komunalnym</a:t>
            </a:r>
            <a:endParaRPr lang="en-GB" altLang="nb-NO" sz="2800" dirty="0">
              <a:solidFill>
                <a:schemeClr val="tx1"/>
              </a:solidFill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D0AE1F2-168B-4915-9BF7-A773F5F4C1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621" y="986205"/>
            <a:ext cx="6248122" cy="3623579"/>
          </a:xfrm>
        </p:spPr>
        <p:txBody>
          <a:bodyPr>
            <a:normAutofit/>
          </a:bodyPr>
          <a:lstStyle/>
          <a:p>
            <a:pPr marL="192881" lvl="1" indent="0">
              <a:buNone/>
              <a:defRPr/>
            </a:pPr>
            <a:r>
              <a:rPr lang="pl-PL" sz="1500" b="1" dirty="0"/>
              <a:t>Układ zbiorowy - konstytucja rynku pracy</a:t>
            </a:r>
            <a:endParaRPr lang="en-GB" sz="900" dirty="0"/>
          </a:p>
          <a:p>
            <a:pPr marL="407194" lvl="1">
              <a:defRPr/>
            </a:pPr>
            <a:r>
              <a:rPr lang="pl-PL" altLang="nb-NO" sz="1500" dirty="0"/>
              <a:t>Ustanawia zasady gry w relacjach między pracownikami a związkami zawodowymi, w tym negocjacje i prawo do strajku.</a:t>
            </a:r>
          </a:p>
          <a:p>
            <a:pPr marL="407194" lvl="1">
              <a:defRPr/>
            </a:pPr>
            <a:r>
              <a:rPr lang="pl-PL" altLang="nb-NO" sz="1500" dirty="0"/>
              <a:t>Zawiera również podstawowe zasady dotyczące sektora publicznego </a:t>
            </a:r>
            <a:r>
              <a:rPr lang="en-GB" altLang="nb-NO" sz="1500" dirty="0"/>
              <a:t>:</a:t>
            </a:r>
          </a:p>
          <a:p>
            <a:pPr lvl="1">
              <a:buFontTx/>
              <a:buChar char="•"/>
            </a:pPr>
            <a:r>
              <a:rPr lang="pl-PL" sz="1350" dirty="0"/>
              <a:t>Ułatwia dobrą współpracę między pracodawcą a pracownikami, którzy wspólnie zapewniają wysoką jakość usług publicznych.</a:t>
            </a:r>
          </a:p>
          <a:p>
            <a:pPr lvl="1">
              <a:buFontTx/>
              <a:buChar char="•"/>
            </a:pPr>
            <a:r>
              <a:rPr lang="pl-PL" sz="1350" dirty="0"/>
              <a:t>Współpraca musi opierać się na zaufaniu i wspólnym zrozumieniu różnych ról obu stron.</a:t>
            </a:r>
          </a:p>
          <a:p>
            <a:pPr lvl="1">
              <a:buFontTx/>
              <a:buChar char="•"/>
            </a:pPr>
            <a:r>
              <a:rPr lang="pl-PL" sz="1350" dirty="0"/>
              <a:t>Pracownicy mają prawo do wpływania i uczestniczenia w podejmowaniu decyzji dotyczących ich sytuacji zawodowej lub miejsca pracy.</a:t>
            </a:r>
          </a:p>
          <a:p>
            <a:pPr lvl="1">
              <a:buFontTx/>
              <a:buChar char="•"/>
            </a:pPr>
            <a:r>
              <a:rPr lang="pl-PL" sz="1350" dirty="0"/>
              <a:t>Pracownicy i ich związki zawodowe powinni być zaangażowani tak szybko, jak to możliwe, gdy planowane są zmiany w miejscu pracy.</a:t>
            </a:r>
            <a:endParaRPr lang="en-GB" sz="1013" dirty="0"/>
          </a:p>
          <a:p>
            <a:pPr>
              <a:buFontTx/>
              <a:buNone/>
              <a:defRPr/>
            </a:pPr>
            <a:endParaRPr lang="nb-NO" dirty="0"/>
          </a:p>
        </p:txBody>
      </p:sp>
      <p:pic>
        <p:nvPicPr>
          <p:cNvPr id="29701" name="Bilde 1">
            <a:extLst>
              <a:ext uri="{FF2B5EF4-FFF2-40B4-BE49-F238E27FC236}">
                <a16:creationId xmlns:a16="http://schemas.microsoft.com/office/drawing/2014/main" id="{DC6E7748-CC4C-4969-9435-FAC78FF46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87" y="1208835"/>
            <a:ext cx="2454989" cy="325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07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68FFF3-0832-419F-AE40-3F8D0AFD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525993"/>
            <a:ext cx="6447501" cy="3827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Ramowy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układ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zbiorowy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pracy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CD8B8B-EF93-4CB5-9A04-8A4AC136C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24" y="1047077"/>
            <a:ext cx="6234081" cy="3857113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pl-PL" sz="1350" dirty="0"/>
              <a:t>Komitet Obliczeń Technicznych, organ trójstronny, zapewnia informacje statystyczne, na które zgadzają się wszystkie strony</a:t>
            </a:r>
          </a:p>
          <a:p>
            <a:pPr lvl="1">
              <a:defRPr/>
            </a:pPr>
            <a:r>
              <a:rPr lang="pl-PL" sz="1350" dirty="0"/>
              <a:t>Coroczne negocjacje płacowe są prowadzone jako połączenie negocjacji centralnych i lokalnych. Elementy, które wpływają na warunki makroekonomiczne i lwią część wzrostu wynagrodzeń, są negocjowane centralnie, podczas gdy pozostałe negocjacje są prowadzone lokalnie.</a:t>
            </a:r>
          </a:p>
          <a:p>
            <a:pPr lvl="1">
              <a:defRPr/>
            </a:pPr>
            <a:r>
              <a:rPr lang="pl-PL" sz="1350" dirty="0"/>
              <a:t>Określa wynagrodzenia i ogólne warunki pracy, w tym zasiłek chorobowy, urlop macierzyński, czas pracy, urlopy, dla całego sektora komunalnego w skali kraju.</a:t>
            </a:r>
          </a:p>
          <a:p>
            <a:pPr lvl="1">
              <a:defRPr/>
            </a:pPr>
            <a:r>
              <a:rPr lang="pl-PL" sz="1350" dirty="0"/>
              <a:t>Określa minimalny poziom wynagrodzeń, gminy mogą lokalnie je podnieść</a:t>
            </a:r>
          </a:p>
          <a:p>
            <a:pPr lvl="1">
              <a:defRPr/>
            </a:pPr>
            <a:r>
              <a:rPr lang="pl-PL" sz="1350" dirty="0"/>
              <a:t>Renegocjowany co drugi rok, w kolejnych latach dostosowywane jest tylko wynagrodzenie</a:t>
            </a:r>
            <a:endParaRPr lang="en-GB" sz="1350" dirty="0"/>
          </a:p>
          <a:p>
            <a:pPr lvl="1">
              <a:defRPr/>
            </a:pPr>
            <a:endParaRPr lang="en-GB" sz="1350" dirty="0"/>
          </a:p>
          <a:p>
            <a:pPr lvl="1">
              <a:defRPr/>
            </a:pPr>
            <a:endParaRPr lang="en-GB" sz="1350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B073FFF-9D6B-4586-906F-70ECE9B49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87" y="1346812"/>
            <a:ext cx="1832651" cy="256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82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</a:rPr>
              <a:t>Ramowy</a:t>
            </a:r>
            <a:r>
              <a:rPr lang="nb-NO" sz="3200" dirty="0">
                <a:solidFill>
                  <a:schemeClr val="tx1"/>
                </a:solidFill>
              </a:rPr>
              <a:t> </a:t>
            </a:r>
            <a:r>
              <a:rPr lang="nb-NO" sz="3200" dirty="0" err="1">
                <a:solidFill>
                  <a:schemeClr val="tx1"/>
                </a:solidFill>
              </a:rPr>
              <a:t>układ</a:t>
            </a:r>
            <a:r>
              <a:rPr lang="nb-NO" sz="3200" dirty="0">
                <a:solidFill>
                  <a:schemeClr val="tx1"/>
                </a:solidFill>
              </a:rPr>
              <a:t> </a:t>
            </a:r>
            <a:r>
              <a:rPr lang="nb-NO" sz="3200" dirty="0" err="1">
                <a:solidFill>
                  <a:schemeClr val="tx1"/>
                </a:solidFill>
              </a:rPr>
              <a:t>zbiorowy</a:t>
            </a:r>
            <a:r>
              <a:rPr lang="nb-NO" sz="3200" dirty="0">
                <a:solidFill>
                  <a:schemeClr val="tx1"/>
                </a:solidFill>
              </a:rPr>
              <a:t> </a:t>
            </a:r>
            <a:r>
              <a:rPr lang="nb-NO" sz="3200" dirty="0" err="1">
                <a:solidFill>
                  <a:schemeClr val="tx1"/>
                </a:solidFill>
              </a:rPr>
              <a:t>pracy</a:t>
            </a:r>
            <a:r>
              <a:rPr lang="pl-PL" sz="3200" dirty="0">
                <a:solidFill>
                  <a:schemeClr val="tx1"/>
                </a:solidFill>
              </a:rPr>
              <a:t> składa się z 2 części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984248"/>
              </p:ext>
            </p:extLst>
          </p:nvPr>
        </p:nvGraphicFramePr>
        <p:xfrm>
          <a:off x="1690596" y="1372865"/>
          <a:ext cx="6172200" cy="317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1862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B1B0B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gforbundet_ppt-mal.potx" id="{8B0AFCAB-A2B0-4818-86C8-AB442E244C73}" vid="{3DDFC00A-10E2-4EAF-9408-04F5178AC2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Fagforbundet_ppt-mal</Template>
  <TotalTime>321</TotalTime>
  <Words>770</Words>
  <Application>Microsoft Office PowerPoint</Application>
  <PresentationFormat>Pokaz na ekranie (16:9)</PresentationFormat>
  <Paragraphs>88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1" baseType="lpstr">
      <vt:lpstr>Arial</vt:lpstr>
      <vt:lpstr>Arial</vt:lpstr>
      <vt:lpstr>Calibri</vt:lpstr>
      <vt:lpstr>Helvetica</vt:lpstr>
      <vt:lpstr>Lucida Grande</vt:lpstr>
      <vt:lpstr>Source Sans Pro</vt:lpstr>
      <vt:lpstr>Times New Roman</vt:lpstr>
      <vt:lpstr>Wingdings</vt:lpstr>
      <vt:lpstr>Office-tema</vt:lpstr>
      <vt:lpstr>Współpraca z samorządami lokalnymi w Norwegii</vt:lpstr>
      <vt:lpstr>O tym będziemy mówić</vt:lpstr>
      <vt:lpstr>Fagforbundet</vt:lpstr>
      <vt:lpstr>Obecny wszędzie</vt:lpstr>
      <vt:lpstr>Układy zbiorowe pracy - warunek wstępny współpracy między pracownikami a pracodawcami</vt:lpstr>
      <vt:lpstr>Umowa główna z 1935  - wtedy to się zaczęło</vt:lpstr>
      <vt:lpstr>Układ zbiorowy w sektorze komunalnym</vt:lpstr>
      <vt:lpstr>Ramowy układ zbiorowy pracy</vt:lpstr>
      <vt:lpstr>Ramowy układ zbiorowy pracy składa się z 2 części</vt:lpstr>
      <vt:lpstr>Podstawy dialogu społecznego w sektorze samorządowym</vt:lpstr>
      <vt:lpstr>Prezentacja programu PowerPoint</vt:lpstr>
      <vt:lpstr>Dziękujemy za uwagę</vt:lpstr>
    </vt:vector>
  </TitlesOfParts>
  <Company>Fagforbundet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</dc:title>
  <dc:creator>Hansen, Nils Fredrik</dc:creator>
  <cp:lastModifiedBy>Biuro</cp:lastModifiedBy>
  <cp:revision>7</cp:revision>
  <cp:lastPrinted>2023-12-05T10:08:00Z</cp:lastPrinted>
  <dcterms:created xsi:type="dcterms:W3CDTF">2018-08-31T12:02:36Z</dcterms:created>
  <dcterms:modified xsi:type="dcterms:W3CDTF">2023-12-05T10:10:22Z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