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87" r:id="rId5"/>
    <p:sldId id="288" r:id="rId6"/>
    <p:sldId id="293" r:id="rId7"/>
    <p:sldId id="282" r:id="rId8"/>
    <p:sldId id="294" r:id="rId9"/>
    <p:sldId id="296" r:id="rId10"/>
    <p:sldId id="258" r:id="rId11"/>
    <p:sldId id="297" r:id="rId12"/>
    <p:sldId id="265" r:id="rId13"/>
    <p:sldId id="266" r:id="rId14"/>
    <p:sldId id="285" r:id="rId15"/>
    <p:sldId id="289" r:id="rId16"/>
    <p:sldId id="260" r:id="rId17"/>
    <p:sldId id="259" r:id="rId18"/>
    <p:sldId id="263" r:id="rId19"/>
    <p:sldId id="264" r:id="rId20"/>
    <p:sldId id="261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B3F713-CC3E-26FF-F910-AB7B57337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C11C20A-4534-036A-1525-D73A59039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BD1A2C-F5B7-21C4-EF7C-9CB6CE6E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E2D241-C0FE-8F8E-427E-E51FCACE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47C80D-B944-37C9-D3F2-D32B7814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3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DDF8F4-63B2-CFC3-CD7B-0F36D270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5DE563A-250C-5760-7DFE-873F41E0C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6B2270D-B17A-9575-F25E-1F46EFA2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23B3E5-6F5F-9CFA-666A-2B62D6F8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38F4D-91E6-3014-E886-DD9AB9F2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1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745C4E3-7AED-234C-75D2-BCB6D43A2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90ABB44-1591-7EBC-F321-6A0D7275B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D22A3D-F50C-8BAD-5616-E5CFCB9A8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1FEEC0-508E-E06C-1B95-C3DCCACF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CD39F5F-2B91-986C-0B7A-2AB624EC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216818-5A83-B13B-8EA4-717CC2A2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DB051C-366E-AE4A-FE5E-14DB8C11B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EEAD49-6020-06B4-3C1A-61225FC9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329AD1-E4E2-3B4A-409A-250C3BB2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14C739-D980-DEE2-3EF0-3D93A2F2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2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93D1B7-7FF4-2035-AE2E-931714AC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71C0F1F-29E8-65FB-61BF-CF43C2BA7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BF82A9-7379-B582-34C2-FB4BEACD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251E170-7E98-D98D-5427-9EA766B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318F8A4-0829-3658-DDA4-2FC16595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AFB4EC-C7C3-F560-4CDD-87EA09AE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A62A8F-3E6C-59E4-D35A-441576E27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41563E-2FB0-300D-4D24-6989196D4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B737ABC-BD6C-6369-56CE-9D9E9447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0A34FA-5EF5-A9C6-50FC-E4C7A303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CF5313-B152-E35B-BD1E-50D14A85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4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AA5A6E-F87B-28D9-F528-AE58C7E7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867D65-4D76-C7C8-B934-9316D6566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9AC572-F767-E105-9841-A40019550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9ABF733-1BCB-C61B-6DAD-45A66D469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B5097DD-9268-E2B6-67EE-AFE1E5C53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55D2B2C-34D8-8E80-1498-E8F8E40D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F4C68F-8EFA-789C-A91B-55BA1997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6384E05-DC8F-5898-3E57-3896AEA8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7A66C7-A411-BE7B-F075-7D10ACEF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945121F-8FC4-F3A3-2429-1409AB3B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D3F40E0-E70C-70E9-6C3B-5D445493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7ED91AD-92D4-BF3E-C1FA-334CA82D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1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C090224-D269-F7F0-EB5E-C6C62848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44E073F-F8C9-BB9D-F1ED-ABABCB76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92F3DEB-E6CF-B8B6-6FE4-051B49A5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D0F72E-BF48-53A0-29CD-C96BD294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26DCBA-97CC-24FA-4256-95B6880FD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3FAE432-9423-F4F9-7B7A-6E48CA0C1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2801C4-B293-832A-A4F8-99015C3C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0E88FA7-A46F-36F9-7382-C1CCA4709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271886D-A7B1-D821-D874-87BAC456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4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F7AAE4-4941-7F81-DAFC-B572FDB9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6EBC6AC-15C9-4CEA-74BA-B2A51D8B9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1780C03-4C60-6B92-474F-CAD502E7A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B66E39-23FB-E0BA-4575-F4699C74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373219F-B0F1-6D58-C2A4-8035DAB8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8598A4C-AF84-EE6F-497A-F1FD709E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6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7F89480-5EC0-23D0-A2A2-862B1C28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DD2F42-93E1-7517-928E-4443D7B2B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3F5132-F4BF-9541-4392-667A915C4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19952-E9ED-40D8-AFD8-668E15F4796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A33A39-8ADF-D8C1-C5A7-283C7AA1F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3CA87F-AF6E-587A-4A63-F67551241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D26EF-1035-4CBE-8A44-E6453B2E4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na wolnym powietrzu, drzewo, niebo, roślina&#10;&#10;Opis wygenerowany automatycznie">
            <a:extLst>
              <a:ext uri="{FF2B5EF4-FFF2-40B4-BE49-F238E27FC236}">
                <a16:creationId xmlns:a16="http://schemas.microsoft.com/office/drawing/2014/main" id="{FEF96C3D-3DFF-4908-B32F-473CBE3122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3145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Obraz 10" descr="Obraz zawierający na wolnym powietrzu, chmura, niebo, budynek&#10;&#10;Opis wygenerowany automatycznie">
            <a:extLst>
              <a:ext uri="{FF2B5EF4-FFF2-40B4-BE49-F238E27FC236}">
                <a16:creationId xmlns:a16="http://schemas.microsoft.com/office/drawing/2014/main" id="{81252651-771A-28A1-A8B0-4E2CD0BED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7" r="-3" b="1462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3" name="Obraz 12" descr="Obraz zawierający na wolnym powietrzu, budynek, drzewo, miasto&#10;&#10;Opis wygenerowany automatycznie">
            <a:extLst>
              <a:ext uri="{FF2B5EF4-FFF2-40B4-BE49-F238E27FC236}">
                <a16:creationId xmlns:a16="http://schemas.microsoft.com/office/drawing/2014/main" id="{E27F4158-F248-35A7-E9E9-711F9A0BE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r="4578" b="-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Obraz 5" descr="Obraz zawierający na wolnym powietrzu, budynek, niebo, dom&#10;&#10;Opis wygenerowany automatycznie">
            <a:extLst>
              <a:ext uri="{FF2B5EF4-FFF2-40B4-BE49-F238E27FC236}">
                <a16:creationId xmlns:a16="http://schemas.microsoft.com/office/drawing/2014/main" id="{7188C48B-739F-42D7-51B5-CCDF6F68F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 r="-2" b="4364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36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250F487-818A-988D-5417-97185757E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4" y="4189864"/>
            <a:ext cx="4997354" cy="2163872"/>
          </a:xfrm>
        </p:spPr>
        <p:txBody>
          <a:bodyPr anchor="t">
            <a:normAutofit/>
          </a:bodyPr>
          <a:lstStyle/>
          <a:p>
            <a:r>
              <a:rPr lang="pl-PL" sz="2900" dirty="0">
                <a:solidFill>
                  <a:srgbClr val="FFFFFF"/>
                </a:solidFill>
              </a:rPr>
              <a:t>Seminarium końcowe </a:t>
            </a:r>
            <a:br>
              <a:rPr lang="pl-PL" sz="2900" dirty="0">
                <a:solidFill>
                  <a:srgbClr val="FFFFFF"/>
                </a:solidFill>
              </a:rPr>
            </a:br>
            <a:r>
              <a:rPr lang="pl-PL" sz="2900" dirty="0">
                <a:solidFill>
                  <a:srgbClr val="FFFFFF"/>
                </a:solidFill>
              </a:rPr>
              <a:t>Podsumowanie działań w zakresie wzmacniania dialogu społecznego w sektorze samorządu terytorialnego</a:t>
            </a:r>
            <a:endParaRPr lang="en-US" sz="2900" dirty="0">
              <a:solidFill>
                <a:srgbClr val="FFFFFF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1BA8A0-C4DE-03FD-C404-99B411510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1876" y="3304307"/>
            <a:ext cx="4234642" cy="826661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pl-PL" dirty="0">
                <a:solidFill>
                  <a:srgbClr val="FFFFFF"/>
                </a:solidFill>
              </a:rPr>
              <a:t>6 grudnia 2023</a:t>
            </a:r>
          </a:p>
          <a:p>
            <a:pPr algn="l"/>
            <a:r>
              <a:rPr lang="pl-PL" dirty="0">
                <a:solidFill>
                  <a:srgbClr val="FFFFFF"/>
                </a:solidFill>
              </a:rPr>
              <a:t> Barbara Surdykowska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EF8F0-C735-48C7-6A1E-9C8B40A446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89" b="-6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427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00C9F24-50C7-6EDC-26D9-03E7BB10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Obraz sytuacji 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EEA41D-AB44-C3AC-6E31-498C3C381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Według stanu na 1 stycznia 2021 r. w Polsce funkcjonują 302 gminy miejskie, 652 gminy</a:t>
            </a:r>
            <a:r>
              <a:rPr lang="pl-PL" sz="17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miejsko-wiejskie i 1523 gminy wiejskie.</a:t>
            </a:r>
          </a:p>
          <a:p>
            <a:pPr>
              <a:spcAft>
                <a:spcPts val="800"/>
              </a:spcAft>
            </a:pPr>
            <a:endParaRPr lang="pl-PL" sz="17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Niewątpliwie najsłabszym elementem obecnego układu terytorialnego są powiaty. Ścierają się głosy ich zwolenników, dla których powiaty to niezbędny szczebel pomiędzy szczeblem gminnym i wojewódzkim, oraz przeciwników, uznających powiaty za twór sztuczny i niepotrzebny. Obiektywnie można jednak stwierdzić, że powiaty to jednostki o wąskim zakresie działania</a:t>
            </a:r>
            <a:r>
              <a:rPr lang="pl-PL" sz="17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słabych podstawach finansowych.</a:t>
            </a:r>
            <a:endParaRPr lang="en-US" sz="17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7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Odrębną kwestią jest liczba gmin. Trudno liczyć na inicjatywy oddolne zmierzające do łączenia mniejszych jednostek. Takie przedsięwzięcia są podejmowane przede wszystkim w państwach o silnej kulturze współpracy i tradycji demokracji lokalnej oraz dużej autonomii finansów</a:t>
            </a:r>
            <a:r>
              <a:rPr lang="pl-PL" sz="17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lokalnych. W Polsce zachęty finansowe dla łączonych jednostek przewidziane w ustawie</a:t>
            </a:r>
            <a:r>
              <a:rPr lang="pl-PL" sz="17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7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dochodach j.s.t. okazują się niewystarczające.</a:t>
            </a:r>
            <a:endParaRPr lang="en-US" sz="17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17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700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1F8E156C-63E1-800B-3434-FCE5C9F1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4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E4F8FA-95F3-AC4B-3315-4DE195C1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Konstytucja RP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BEC23D-6DE7-E997-56F2-D59B62F82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Zgodnie z art</a:t>
            </a:r>
            <a:r>
              <a:rPr lang="pl-PL" sz="2200" kern="0" dirty="0">
                <a:effectLst/>
                <a:ea typeface="T3Font_0"/>
                <a:cs typeface="T3Font_1"/>
              </a:rPr>
              <a:t>.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16 ust</a:t>
            </a:r>
            <a:r>
              <a:rPr lang="pl-PL" sz="2200" kern="0" dirty="0">
                <a:effectLst/>
                <a:ea typeface="T3Font_0"/>
                <a:cs typeface="T3Font_1"/>
              </a:rPr>
              <a:t>.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2 Konstytucji RP samorz</a:t>
            </a:r>
            <a:r>
              <a:rPr lang="pl-PL" sz="2200" kern="0" dirty="0">
                <a:effectLst/>
                <a:ea typeface="T3Font_0"/>
                <a:cs typeface="T3Font_0"/>
              </a:rPr>
              <a:t>ą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dowi terytorialnemu przys</a:t>
            </a:r>
            <a:r>
              <a:rPr lang="pl-PL" sz="2200" kern="0" dirty="0">
                <a:effectLst/>
                <a:ea typeface="T3Font_0"/>
                <a:cs typeface="T3Font_0"/>
              </a:rPr>
              <a:t>ł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uguje </a:t>
            </a:r>
            <a:r>
              <a:rPr lang="pl-PL" sz="2200" kern="0" dirty="0">
                <a:effectLst/>
                <a:ea typeface="T3Font_0"/>
                <a:cs typeface="T3Font_1"/>
              </a:rPr>
              <a:t>(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czyli przypada</a:t>
            </a:r>
            <a:r>
              <a:rPr lang="pl-PL" sz="2200" kern="0" dirty="0">
                <a:effectLst/>
                <a:ea typeface="T3Font_0"/>
                <a:cs typeface="T3Font_1"/>
              </a:rPr>
              <a:t>,</a:t>
            </a:r>
            <a:r>
              <a:rPr lang="pl-PL" sz="2200" kern="1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nale</a:t>
            </a:r>
            <a:r>
              <a:rPr lang="pl-PL" sz="2200" kern="0" dirty="0">
                <a:effectLst/>
                <a:ea typeface="T3Font_0"/>
                <a:cs typeface="T3Font_0"/>
              </a:rPr>
              <a:t>ż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y si</a:t>
            </a:r>
            <a:r>
              <a:rPr lang="pl-PL" sz="2200" kern="0" dirty="0">
                <a:effectLst/>
                <a:ea typeface="T3Font_0"/>
                <a:cs typeface="T3Font_0"/>
              </a:rPr>
              <a:t>ę</a:t>
            </a:r>
            <a:r>
              <a:rPr lang="pl-PL" sz="2200" kern="0" dirty="0">
                <a:effectLst/>
                <a:ea typeface="T3Font_0"/>
                <a:cs typeface="T3Font_1"/>
              </a:rPr>
              <a:t>,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a nie</a:t>
            </a:r>
            <a:r>
              <a:rPr lang="pl-PL" sz="2200" kern="0" dirty="0">
                <a:effectLst/>
                <a:ea typeface="T3Font_0"/>
                <a:cs typeface="T3Font_1"/>
              </a:rPr>
              <a:t>: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jest przyznawana czy przydzielana</a:t>
            </a:r>
            <a:r>
              <a:rPr lang="pl-PL" sz="2200" kern="0" dirty="0">
                <a:effectLst/>
                <a:ea typeface="T3Font_0"/>
                <a:cs typeface="T3Font_1"/>
              </a:rPr>
              <a:t>)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w ramach ustaw </a:t>
            </a:r>
            <a:r>
              <a:rPr lang="pl-PL" sz="2200" kern="0" dirty="0">
                <a:effectLst/>
                <a:ea typeface="T3Font_0"/>
                <a:cs typeface="T3Font_1"/>
              </a:rPr>
              <a:t>(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co nie jest tym samym</a:t>
            </a:r>
            <a:r>
              <a:rPr lang="pl-PL" sz="2200" kern="0" dirty="0">
                <a:effectLst/>
                <a:ea typeface="T3Font_0"/>
                <a:cs typeface="T3Font_1"/>
              </a:rPr>
              <a:t>,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co</a:t>
            </a:r>
            <a:r>
              <a:rPr lang="pl-PL" sz="2200" kern="1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200" kern="0" dirty="0">
                <a:effectLst/>
                <a:ea typeface="T3Font_0"/>
                <a:cs typeface="T3Font_1"/>
              </a:rPr>
              <a:t>„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na podstawie ustaw</a:t>
            </a:r>
            <a:r>
              <a:rPr lang="pl-PL" sz="2200" kern="0" dirty="0">
                <a:effectLst/>
                <a:ea typeface="T3Font_0"/>
                <a:cs typeface="T3Font_1"/>
              </a:rPr>
              <a:t>”)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istotna cz</a:t>
            </a:r>
            <a:r>
              <a:rPr lang="pl-PL" sz="2200" kern="0" dirty="0">
                <a:effectLst/>
                <a:ea typeface="T3Font_0"/>
                <a:cs typeface="T3Font_0"/>
              </a:rPr>
              <a:t>ęść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 zada</a:t>
            </a:r>
            <a:r>
              <a:rPr lang="pl-PL" sz="2200" kern="0" dirty="0">
                <a:effectLst/>
                <a:ea typeface="T3Font_0"/>
                <a:cs typeface="T3Font_0"/>
              </a:rPr>
              <a:t>ń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 publicznych</a:t>
            </a:r>
            <a:r>
              <a:rPr lang="pl-PL" sz="2200" kern="0" dirty="0">
                <a:effectLst/>
                <a:ea typeface="T3Font_0"/>
                <a:cs typeface="T3Font_1"/>
              </a:rPr>
              <a:t>,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wykonywana w imieniu w</a:t>
            </a:r>
            <a:r>
              <a:rPr lang="pl-PL" sz="2200" kern="0" dirty="0">
                <a:effectLst/>
                <a:ea typeface="T3Font_0"/>
                <a:cs typeface="T3Font_0"/>
              </a:rPr>
              <a:t>ł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asnym i na</a:t>
            </a:r>
            <a:r>
              <a:rPr lang="pl-PL" sz="2200" kern="1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w</a:t>
            </a:r>
            <a:r>
              <a:rPr lang="pl-PL" sz="2200" kern="0" dirty="0">
                <a:effectLst/>
                <a:ea typeface="T3Font_0"/>
                <a:cs typeface="T3Font_0"/>
              </a:rPr>
              <a:t>ł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asn</a:t>
            </a:r>
            <a:r>
              <a:rPr lang="pl-PL" sz="2200" kern="0" dirty="0">
                <a:effectLst/>
                <a:ea typeface="T3Font_0"/>
                <a:cs typeface="T3Font_0"/>
              </a:rPr>
              <a:t>ą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 odpowiedzialno</a:t>
            </a:r>
            <a:r>
              <a:rPr lang="pl-PL" sz="2200" kern="0" dirty="0">
                <a:effectLst/>
                <a:ea typeface="T3Font_0"/>
                <a:cs typeface="T3Font_0"/>
              </a:rPr>
              <a:t>ść</a:t>
            </a:r>
            <a:r>
              <a:rPr lang="pl-PL" sz="2200" kern="0" dirty="0">
                <a:effectLst/>
                <a:ea typeface="T3Font_0"/>
                <a:cs typeface="T3Font_1"/>
              </a:rPr>
              <a:t>.</a:t>
            </a:r>
            <a:endParaRPr lang="en-US" sz="22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Ta konstytucyjna deklaracja jest zarazem po</a:t>
            </a:r>
            <a:r>
              <a:rPr lang="pl-PL" sz="2200" kern="0" dirty="0">
                <a:effectLst/>
                <a:ea typeface="T3Font_0"/>
                <a:cs typeface="T3Font_0"/>
              </a:rPr>
              <a:t>łą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czona z obowi</a:t>
            </a:r>
            <a:r>
              <a:rPr lang="pl-PL" sz="2200" kern="0" dirty="0">
                <a:effectLst/>
                <a:ea typeface="T3Font_0"/>
                <a:cs typeface="T3Font_0"/>
              </a:rPr>
              <a:t>ą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zkiem zapewnienia samorz</a:t>
            </a:r>
            <a:r>
              <a:rPr lang="pl-PL" sz="2200" kern="0" dirty="0">
                <a:effectLst/>
                <a:ea typeface="T3Font_0"/>
                <a:cs typeface="T3Font_0"/>
              </a:rPr>
              <a:t>ą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dowi adekwatnego udzia</a:t>
            </a:r>
            <a:r>
              <a:rPr lang="pl-PL" sz="2200" kern="0" dirty="0">
                <a:effectLst/>
                <a:ea typeface="T3Font_0"/>
                <a:cs typeface="T3Font_0"/>
              </a:rPr>
              <a:t>ł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u w dochodach publicznych</a:t>
            </a:r>
            <a:r>
              <a:rPr lang="pl-PL" sz="2200" kern="0" dirty="0">
                <a:effectLst/>
                <a:ea typeface="T3Font_0"/>
                <a:cs typeface="T3Font_1"/>
              </a:rPr>
              <a:t>,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 odpowiednio do przypadaj</a:t>
            </a:r>
            <a:r>
              <a:rPr lang="pl-PL" sz="2200" kern="0" dirty="0">
                <a:effectLst/>
                <a:ea typeface="T3Font_0"/>
                <a:cs typeface="T3Font_0"/>
              </a:rPr>
              <a:t>ą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cych zada</a:t>
            </a:r>
            <a:r>
              <a:rPr lang="pl-PL" sz="2200" kern="0" dirty="0">
                <a:effectLst/>
                <a:ea typeface="T3Font_0"/>
                <a:cs typeface="T3Font_0"/>
              </a:rPr>
              <a:t>ń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 </a:t>
            </a:r>
            <a:r>
              <a:rPr lang="pl-PL" sz="2200" kern="0" dirty="0">
                <a:effectLst/>
                <a:ea typeface="T3Font_0"/>
                <a:cs typeface="T3Font_1"/>
              </a:rPr>
              <a:t>(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art</a:t>
            </a:r>
            <a:r>
              <a:rPr lang="pl-PL" sz="2200" kern="0" dirty="0">
                <a:effectLst/>
                <a:ea typeface="T3Font_0"/>
                <a:cs typeface="T3Font_1"/>
              </a:rPr>
              <a:t>.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167 ust</a:t>
            </a:r>
            <a:r>
              <a:rPr lang="pl-PL" sz="2200" kern="0" dirty="0">
                <a:effectLst/>
                <a:ea typeface="T3Font_0"/>
                <a:cs typeface="T3Font_1"/>
              </a:rPr>
              <a:t>. </a:t>
            </a:r>
            <a:r>
              <a:rPr lang="pl-PL" sz="2200" kern="0" dirty="0">
                <a:effectLst/>
                <a:ea typeface="Calibri" panose="020F0502020204030204" pitchFamily="34" charset="0"/>
                <a:cs typeface="T3Font_0"/>
              </a:rPr>
              <a:t>1 Konstytucji RP</a:t>
            </a:r>
            <a:r>
              <a:rPr lang="pl-PL" sz="2200" kern="0" dirty="0">
                <a:effectLst/>
                <a:ea typeface="T3Font_0"/>
                <a:cs typeface="T3Font_1"/>
              </a:rPr>
              <a:t>). </a:t>
            </a:r>
            <a:endParaRPr lang="en-US" sz="22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200" dirty="0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0170FDA4-1623-8807-3993-E8DE3B39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39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637F09-0901-7F84-85C9-5E53A6FB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4600">
                <a:latin typeface="+mn-lt"/>
              </a:rPr>
              <a:t>Obraz gmin - </a:t>
            </a:r>
            <a:r>
              <a:rPr lang="pl-PL" sz="4600" kern="1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Rozkład dochodów gmin jest skrajnie asymetryczny. </a:t>
            </a:r>
            <a:br>
              <a:rPr lang="pl-PL" sz="4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4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E818A6-287E-63DB-37C7-FBFC15D1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Przeważającą część populacji gmin wiejskich stanowią gminy małe, a nawet bardzo małe. Więcej niż jedna trzecia gmin wiejskich ma mniej niż 5 tys. mieszkańców, a tylko w 18% tych gmin liczba mieszkańców przekracza 10 tys.  Funkcjonowanie dużej liczby małych gmin wiejskich ma istotny wpływ na ich potencjał dochodowy.</a:t>
            </a: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Gminy o liczbie ludności mniejszej od 10 tys. stanowiły w 2020 r. ponad 64% ogólnej liczby gmin.</a:t>
            </a: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Rozkład dochodów gmin jest skrajnie asymetryczny.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Średnie dochody na mieszkańca w poszczególnych 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grupach gmin są niższe od średniej krajowej w prawie wszystkich grupach gmin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poza miastami na prawach powiatu. Łączna liczba gmin zaliczanych do grup, w których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średnie dochody są niższe od średniej krajowej, stanowi ok. 94,5% liczby wszystkich gmin.</a:t>
            </a: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DE007D4A-8E2D-15F8-2CBE-8AA6514D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134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BE004A3-EB0F-0B79-251F-6ED95B76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4200"/>
              <a:t>Podsumowanie:</a:t>
            </a:r>
            <a:endParaRPr lang="en-US" sz="42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300A4E-5A91-6E97-EC6C-D420F9C0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Obecny podział administracyjny państwa charakteryzuje się daleko idącym rozdrobnieniem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podstawowych jednostek samorządu terytorialnego i bardzo dużym zróżnicowaniem wielkości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jednostek tego samego typu (szczebla).</a:t>
            </a: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Najmniejsze gminy dysponują najmniejszymi – nie tylko w ujęciu bezwzględnym, lecz także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przeliczeniu na jednego mieszkańca – środkami na wykonywanie zadań samorządowych.</a:t>
            </a: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Powinno to skłonić do ponownego rozważenia celowości samodzielnego funkcjonowania</a:t>
            </a: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0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najmniejszych gmin i do dość istotnej redukcji ich liczby.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pl-PL" sz="20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ma bezpośrednie przełożenie na nawet potencjalną możliwość zawierania układów zbiorowych pracy w których stroną byłyby j.s.t. (organizacja pracodawców zrzeszająca j.s.t.)</a:t>
            </a:r>
            <a:endParaRPr lang="en-U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D16B3ABA-ECB0-48E9-849D-667275816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31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1278199" y="1101939"/>
            <a:ext cx="9144000" cy="704675"/>
          </a:xfrm>
        </p:spPr>
        <p:txBody>
          <a:bodyPr>
            <a:noAutofit/>
          </a:bodyPr>
          <a:lstStyle/>
          <a:p>
            <a:pPr eaLnBrk="1" hangingPunct="1"/>
            <a:r>
              <a:rPr lang="pl-PL" altLang="pl-PL" sz="2400" b="1" i="1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41D5ED-471E-413A-9225-FF570ED5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571" y="1954059"/>
            <a:ext cx="8414158" cy="3507447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/>
              <a:t>Wola zawarcia porozumień o charakterze ramowym – określenie zasad i zakresu współpracy stron, 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/>
              <a:t>Zagadnienia proceduralne: zasady informowania, konsultacji i negocjacji, określanie wzajemnych relacji stron, przepływu dokumentacji, etc.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/>
              <a:t>Zagadnienia materialne: podnoszenie kwalifikacji, zagrożenia psychospołeczne, bhp, praca zdalna, zasady wynagradzania, promocja miasta, etc.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sz="2000" dirty="0"/>
              <a:t>Otwarcie na przyszłość – przewidziany przegląd zapisów</a:t>
            </a:r>
          </a:p>
          <a:p>
            <a:pPr marL="457200" indent="-457200">
              <a:buAutoNum type="arabicPeriod" startAt="3"/>
            </a:pPr>
            <a:endParaRPr lang="pl-PL" b="1" dirty="0"/>
          </a:p>
        </p:txBody>
      </p:sp>
      <p:pic>
        <p:nvPicPr>
          <p:cNvPr id="2049" name="Obraz 1" descr="Innovation-Norway">
            <a:extLst>
              <a:ext uri="{FF2B5EF4-FFF2-40B4-BE49-F238E27FC236}">
                <a16:creationId xmlns:a16="http://schemas.microsoft.com/office/drawing/2014/main" id="{194CFF0E-C403-4E36-AB9F-6245B557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06" y="6012652"/>
            <a:ext cx="1694273" cy="5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8">
            <a:extLst>
              <a:ext uri="{FF2B5EF4-FFF2-40B4-BE49-F238E27FC236}">
                <a16:creationId xmlns:a16="http://schemas.microsoft.com/office/drawing/2014/main" id="{7A75419B-ED47-424F-A35B-5AD8C52D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2">
            <a:extLst>
              <a:ext uri="{FF2B5EF4-FFF2-40B4-BE49-F238E27FC236}">
                <a16:creationId xmlns:a16="http://schemas.microsoft.com/office/drawing/2014/main" id="{4FF390BB-4CD8-4451-AC43-665DB825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353" y="6305322"/>
            <a:ext cx="77945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by Norway through the Norway Grants 2014-2021, in the frame of the Programme “Social Dialogue – Decent Work”</a:t>
            </a: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3B1C2-0E98-4B65-A97C-CE71AF3D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4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59" name="Obraz 5" descr="logo_70x50">
            <a:extLst>
              <a:ext uri="{FF2B5EF4-FFF2-40B4-BE49-F238E27FC236}">
                <a16:creationId xmlns:a16="http://schemas.microsoft.com/office/drawing/2014/main" id="{12B84F55-57AC-48D5-BE7B-588A7969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221294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9" descr="primarlogo_rgb">
            <a:extLst>
              <a:ext uri="{FF2B5EF4-FFF2-40B4-BE49-F238E27FC236}">
                <a16:creationId xmlns:a16="http://schemas.microsoft.com/office/drawing/2014/main" id="{A4B90F1F-F27C-4AD3-AB8F-DF4AF53E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58" y="255586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1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89D5D69-307E-4862-950C-1A7CC8A22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2100E061-779B-4006-BC39-114A057A7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Żarówka na żółtym tle z naszkicowanymi promieniami światła i przewodem">
            <a:extLst>
              <a:ext uri="{FF2B5EF4-FFF2-40B4-BE49-F238E27FC236}">
                <a16:creationId xmlns:a16="http://schemas.microsoft.com/office/drawing/2014/main" id="{DB45E37B-F84E-FE33-761E-FE6B5B89A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8537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B510DD-1DA6-0C69-B387-D9CB2ED8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5189746"/>
          </a:xfrm>
        </p:spPr>
        <p:txBody>
          <a:bodyPr anchor="t">
            <a:normAutofit/>
          </a:bodyPr>
          <a:lstStyle/>
          <a:p>
            <a:r>
              <a:rPr lang="pl-PL" sz="74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Modelowa procedura tworzenia ram dialogu</a:t>
            </a:r>
            <a:br>
              <a:rPr lang="en-US" sz="74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4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48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4728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408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39A88E-A4D4-66D4-21D5-6FC3A1F05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042" y="698643"/>
            <a:ext cx="4124758" cy="5301467"/>
          </a:xfrm>
        </p:spPr>
        <p:txBody>
          <a:bodyPr anchor="b">
            <a:normAutofit/>
          </a:bodyPr>
          <a:lstStyle/>
          <a:p>
            <a:r>
              <a:rPr lang="pl-PL" sz="2000">
                <a:solidFill>
                  <a:srgbClr val="FFFFFF"/>
                </a:solidFill>
              </a:rPr>
              <a:t>Wstępna faza przygotowawcza</a:t>
            </a:r>
          </a:p>
          <a:p>
            <a:r>
              <a:rPr lang="pl-PL" sz="2000">
                <a:solidFill>
                  <a:srgbClr val="FFFFFF"/>
                </a:solidFill>
              </a:rPr>
              <a:t>Właściwe działania przygotowawcze</a:t>
            </a:r>
          </a:p>
          <a:p>
            <a:r>
              <a:rPr lang="pl-PL" sz="2000">
                <a:solidFill>
                  <a:srgbClr val="FFFFFF"/>
                </a:solidFill>
              </a:rPr>
              <a:t>Negocjacje</a:t>
            </a:r>
          </a:p>
          <a:p>
            <a:r>
              <a:rPr lang="pl-PL" sz="2000">
                <a:solidFill>
                  <a:srgbClr val="FFFFFF"/>
                </a:solidFill>
              </a:rPr>
              <a:t>Po zawarciu porozumienia... Upowszechnienie</a:t>
            </a:r>
          </a:p>
          <a:p>
            <a:r>
              <a:rPr lang="pl-PL" sz="2000">
                <a:solidFill>
                  <a:srgbClr val="FFFFFF"/>
                </a:solidFill>
              </a:rPr>
              <a:t>A za jakiś czas... przegląd porozumienia</a:t>
            </a:r>
          </a:p>
          <a:p>
            <a:endParaRPr lang="pl-PL" sz="2000">
              <a:solidFill>
                <a:srgbClr val="FFFFFF"/>
              </a:solidFill>
            </a:endParaRPr>
          </a:p>
          <a:p>
            <a:endParaRPr lang="pl-PL" sz="2000">
              <a:solidFill>
                <a:srgbClr val="FFFFFF"/>
              </a:solidFill>
            </a:endParaRPr>
          </a:p>
          <a:p>
            <a:endParaRPr lang="pl-PL" sz="2000">
              <a:solidFill>
                <a:srgbClr val="FFFFFF"/>
              </a:solidFill>
            </a:endParaRPr>
          </a:p>
          <a:p>
            <a:endParaRPr lang="pl-PL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3216C005-81F3-31B9-9610-8B859237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34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D9A66EA-1B3C-BE30-F9F0-751E0163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pl-PL" sz="3900">
                <a:solidFill>
                  <a:srgbClr val="FFFFFF"/>
                </a:solidFill>
              </a:rPr>
              <a:t>Wstępna faza przygotowawcza</a:t>
            </a:r>
            <a:br>
              <a:rPr lang="pl-PL" sz="3900">
                <a:solidFill>
                  <a:srgbClr val="FFFFFF"/>
                </a:solidFill>
              </a:rPr>
            </a:br>
            <a:endParaRPr lang="en-US" sz="390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FE643E-947F-BAF4-3E71-2854BBC6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Organizacja (organizacje) związkowa wychodzi z inicjatywą stworzenia kanału współpracy z jednostka samorządu terytorialnego w odniesieniu do spraw pracowniczych lub sygnalizuje  istnienie zagadnienia, które nie może być skutecznie poruszone w ramach dialogu z bezpośrednim pracodawcą. 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Struktura lokalna związku (zarząd regionu, oddział zarządu regionu, sekcja terenowa) przeprowadza konsultacje z organizacjami zakładowymi znajdującymi się w obszarze oddziaływania danej JST, jednocześnie dokonując przeglądu efektów dialogu społecznego w ich macierzystych firmach (istnienie układów zbiorowych pracy, podejście pracodawcy, kluczowe problemy pracownicze).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Konsultacje z właściwymi krajowymi strukturami branżowymi NSZZ Solidarność (Krajowy Sekretariat Służb Publicznych, ewentualnie także Sekretariaty: Ochrony Zdrowia, Nauki i Oświaty, Kultury i Środków Przekazu).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Sformułowanie postulatów, wystąpienie do władz JST z propozycją podjęcia rozmów.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8">
            <a:extLst>
              <a:ext uri="{FF2B5EF4-FFF2-40B4-BE49-F238E27FC236}">
                <a16:creationId xmlns:a16="http://schemas.microsoft.com/office/drawing/2014/main" id="{0980E33F-E324-29CF-A193-A4927FE9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05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0137DD-C72F-D2C4-4ABA-2E8A7B5E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pl-PL" sz="3900">
                <a:solidFill>
                  <a:srgbClr val="FFFFFF"/>
                </a:solidFill>
              </a:rPr>
              <a:t>Właściwe działania przygotowawcze</a:t>
            </a:r>
            <a:br>
              <a:rPr lang="pl-PL" sz="3900">
                <a:solidFill>
                  <a:srgbClr val="FFFFFF"/>
                </a:solidFill>
              </a:rPr>
            </a:br>
            <a:endParaRPr lang="en-US" sz="390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2C6B03-ABB7-8B8B-3781-53FD8A35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Rozpoczynają się, jeżeli strony wyrażają wolę prowadzenia dialogu w danej kwestii, przy czym może to nastąpić w dowolnej formie (uzgodnienia pisemne, spotkanie robocze  także w formule online, konsultacja telefoniczna).</a:t>
            </a:r>
            <a:endParaRPr lang="en-US" sz="140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Następuje identyfikacja firm/podmiotów mających uczestniczyć w rozmowach po stronie pracodawców bezpośrednich. Choć w niektórych przypadkach będą to podmioty organizacyjnie podległe danej JST, powinny one samoistnie wyrazić wolę uczestnictwa.</a:t>
            </a:r>
            <a:endParaRPr lang="en-US" sz="140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Zalecane jest wspólne zorganizowanie spotkań typu </a:t>
            </a:r>
            <a:r>
              <a:rPr lang="pl-PL" sz="1400" i="1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 finding seminar</a:t>
            </a:r>
            <a:r>
              <a:rPr lang="pl-PL" sz="140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(poszukiwanie danych i informacji) na które zaproszeni zostaną eksperci zewnętrzni w danej dziedzinie (akademicy, izby gospodarcze, etc.), nie mają one służyć negocjacjom lecz pogłębieniu wiedzy niezbędnej do ich prowadzenia w odniesieniu do określonego tematu.</a:t>
            </a:r>
            <a:endParaRPr lang="en-US" sz="140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Strona związkowa może podjąć próbę sformułowania w formie pisemnej zarysu potencjalnego porozumienia.</a:t>
            </a:r>
            <a:endParaRPr lang="en-US" sz="140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tej fazie działań należy także podjąć decyzję, co do „kompozycji” reprezentacji związkowej, a w szczególności udziału innych organizacji związkowych.</a:t>
            </a:r>
            <a:endParaRPr lang="en-US" sz="140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8">
            <a:extLst>
              <a:ext uri="{FF2B5EF4-FFF2-40B4-BE49-F238E27FC236}">
                <a16:creationId xmlns:a16="http://schemas.microsoft.com/office/drawing/2014/main" id="{036CE30C-B635-F2DA-CE4D-496FF54F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8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A649FF-1B91-2D1E-2BD6-6255811B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pl-PL" sz="5600">
                <a:solidFill>
                  <a:srgbClr val="FFFFFF"/>
                </a:solidFill>
              </a:rPr>
              <a:t>Negocjacje</a:t>
            </a:r>
            <a:br>
              <a:rPr lang="pl-PL" sz="5600">
                <a:solidFill>
                  <a:srgbClr val="FFFFFF"/>
                </a:solidFill>
              </a:rPr>
            </a:br>
            <a:endParaRPr lang="en-US" sz="560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820A4A-5FC3-E50A-D001-B18333BBE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Negocjacje co do zasady powinny mieć formułę trójstronną: reprezentacja związkowa – pracodawcy bezpośredni – władze jednostki samorządu terytorialnego. 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Bezpośrednio przed przystąpieniem do negocjacji warto odbyć spotkanie przygotowawcze (może odbywać się online) z udziałem zewnętrznych ekspertów negocjujących stron (specjaliści zbiorowego prawa pracy NSZZ Solidarność, eksperci Związku Miast Polskich).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Należy zawczasu zaplanować harmonogram rozmów, określając jednocześnie oczekiwaną datę ich finalizacji.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Wskazane jest powołanie przez strony wąskiej grupy o charakterze wspólnego sekretariatu (do 6 osób), która zajmowałaby się bieżącą aktualizacją rezultatów negocjacji oraz przygotowywaniem materiałów na ich kolejną turę.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Zaleca się, aby pomiędzy kolejnymi rundami formalnych negocjacji, przewidzieć możliwość roboczych kontaktów w formule spotkań online służących doprecyzowaniu czy wstępnemu wyjaśnieniu stanowisk stron.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4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Tematyka negocjacji zależna jest od potrzeb zgłaszanych przez ich strony. Przykładowo mogą one dotyczyć następujących obszarów:</a:t>
            </a:r>
            <a:endParaRPr lang="en-US" sz="14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8">
            <a:extLst>
              <a:ext uri="{FF2B5EF4-FFF2-40B4-BE49-F238E27FC236}">
                <a16:creationId xmlns:a16="http://schemas.microsoft.com/office/drawing/2014/main" id="{BEDE2C8D-200C-79EA-370C-5B31CB33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4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0CE4E94-3125-5688-43AE-2067640A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pl-PL" sz="5200">
                <a:solidFill>
                  <a:srgbClr val="FFFFFF"/>
                </a:solidFill>
              </a:rPr>
              <a:t>Negocjacje- przykładowe obszary 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EA1CDB-4F7B-1FB7-86FA-E12D537A7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Wymiana informacji, konsultacje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Promowanie zawierania układów zbiorowych pracy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Popieranie szkoleń i rozwoju zawodowego w tym umiejętności cyfrowych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Przeciwdziałanie zagrożeniom psychospołecznym (stres związany z pracą, wypalenie zawodowe, szkolenia </a:t>
            </a:r>
            <a:r>
              <a:rPr lang="pl-PL" sz="1600" dirty="0" err="1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antymobbingowe</a:t>
            </a: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komisje </a:t>
            </a:r>
            <a:r>
              <a:rPr lang="pl-PL" sz="1600" dirty="0" err="1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antymobbingowe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Poszukiwanie nowych rozwiązań podnoszących efektywność pracy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Poszukiwanie nowych rozwiązań poprawiających BHP i ergonomie pracy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Zapewnienie efektywności zasady równego wynagradzania za taką samą prace i prace jednakowej wartości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Konsultacja założeń budżetu miasta 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l-PL" sz="16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Promocja miasta</a:t>
            </a:r>
            <a:endParaRPr lang="en-US" sz="16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8">
            <a:extLst>
              <a:ext uri="{FF2B5EF4-FFF2-40B4-BE49-F238E27FC236}">
                <a16:creationId xmlns:a16="http://schemas.microsoft.com/office/drawing/2014/main" id="{F08A0AA5-2C55-2AD4-2930-07493CAD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98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1105930" y="1197271"/>
            <a:ext cx="9144000" cy="606477"/>
          </a:xfrm>
        </p:spPr>
        <p:txBody>
          <a:bodyPr>
            <a:noAutofit/>
          </a:bodyPr>
          <a:lstStyle/>
          <a:p>
            <a:pPr eaLnBrk="1" hangingPunct="1"/>
            <a:r>
              <a:rPr lang="pl-PL" altLang="pl-PL" sz="2400" b="1" i="1" dirty="0">
                <a:latin typeface="+mn-lt"/>
                <a:cs typeface="Arial" panose="020B0604020202020204" pitchFamily="34" charset="0"/>
              </a:rPr>
              <a:t>Główne fazy projektu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41D5ED-471E-413A-9225-FF570ED5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97" y="1903956"/>
            <a:ext cx="7762365" cy="3958224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Marzec 2020 – rozpoczęcie projektu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Wiosna/lato 2020 – kwerenda oraz pozyskiwanie opinii naukowców, samorządowców i związkowców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Wrzesień 2020 – finał konkursu dobrych praktyk organizowanego przez ZMP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Jesień 2020 – publikacja raportu na temat stanu dialogu w sektorze samorządu terytorialnego przygotowany przez zespół ekspertów pod kierunkiem dr Jana </a:t>
            </a:r>
            <a:r>
              <a:rPr lang="pl-PL" sz="1800" dirty="0" err="1"/>
              <a:t>Czarzastego</a:t>
            </a:r>
            <a:r>
              <a:rPr lang="pl-PL" sz="1800" dirty="0"/>
              <a:t> (Szkoła Główna Handlowa w Warszawie)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Jesień/zima 2020/2021 – przygotowania do pilotażu w wybranych samorządach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Wiosna/lato 2021 – pilotaż w formie negocjacji  zakończonych podpisaniem porozumień w Jaworznie i Płocku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Jesień/zima 2021 – ekspercka analiza rezultatów pilotażu, przygotowanie propozycji modelu dialogu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l-PL" sz="1800" dirty="0"/>
              <a:t>Zima/wiosna 2022 –prezentacja modelu i jego promocja</a:t>
            </a:r>
          </a:p>
        </p:txBody>
      </p:sp>
      <p:pic>
        <p:nvPicPr>
          <p:cNvPr id="2049" name="Obraz 1" descr="Innovation-Norway">
            <a:extLst>
              <a:ext uri="{FF2B5EF4-FFF2-40B4-BE49-F238E27FC236}">
                <a16:creationId xmlns:a16="http://schemas.microsoft.com/office/drawing/2014/main" id="{194CFF0E-C403-4E36-AB9F-6245B557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06" y="6012652"/>
            <a:ext cx="1694273" cy="5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8">
            <a:extLst>
              <a:ext uri="{FF2B5EF4-FFF2-40B4-BE49-F238E27FC236}">
                <a16:creationId xmlns:a16="http://schemas.microsoft.com/office/drawing/2014/main" id="{7A75419B-ED47-424F-A35B-5AD8C52D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2">
            <a:extLst>
              <a:ext uri="{FF2B5EF4-FFF2-40B4-BE49-F238E27FC236}">
                <a16:creationId xmlns:a16="http://schemas.microsoft.com/office/drawing/2014/main" id="{4FF390BB-4CD8-4451-AC43-665DB825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353" y="6305322"/>
            <a:ext cx="77945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by Norway through the Norway Grants 2014-2021, in the frame of the Programme “Social Dialogue – Decent Work”</a:t>
            </a: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3B1C2-0E98-4B65-A97C-CE71AF3D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4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59" name="Obraz 5" descr="logo_70x50">
            <a:extLst>
              <a:ext uri="{FF2B5EF4-FFF2-40B4-BE49-F238E27FC236}">
                <a16:creationId xmlns:a16="http://schemas.microsoft.com/office/drawing/2014/main" id="{12B84F55-57AC-48D5-BE7B-588A7969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221294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Obraz 4">
            <a:extLst>
              <a:ext uri="{FF2B5EF4-FFF2-40B4-BE49-F238E27FC236}">
                <a16:creationId xmlns:a16="http://schemas.microsoft.com/office/drawing/2014/main" id="{FA89D590-C350-4D2B-BB23-420B0A2F4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23" y="302416"/>
            <a:ext cx="1379458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9" descr="primarlogo_rgb">
            <a:extLst>
              <a:ext uri="{FF2B5EF4-FFF2-40B4-BE49-F238E27FC236}">
                <a16:creationId xmlns:a16="http://schemas.microsoft.com/office/drawing/2014/main" id="{A4B90F1F-F27C-4AD3-AB8F-DF4AF53E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58" y="255586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Obraz 6">
            <a:extLst>
              <a:ext uri="{FF2B5EF4-FFF2-40B4-BE49-F238E27FC236}">
                <a16:creationId xmlns:a16="http://schemas.microsoft.com/office/drawing/2014/main" id="{6CF07702-F72A-4B44-B7E6-175335F8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420" y="371186"/>
            <a:ext cx="1053246" cy="5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387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623F37-A8C4-480F-BCB1-CF9E49F0C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A3E6C2-0820-41EE-816A-5D9A9CB33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32712" cy="68579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B7E3A3-19FF-0135-EE39-D66F7F13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170431"/>
            <a:ext cx="4875904" cy="5138923"/>
          </a:xfrm>
        </p:spPr>
        <p:txBody>
          <a:bodyPr anchor="ctr">
            <a:normAutofit/>
          </a:bodyPr>
          <a:lstStyle/>
          <a:p>
            <a:r>
              <a:rPr lang="pl-PL" sz="5000">
                <a:solidFill>
                  <a:schemeClr val="tx2"/>
                </a:solidFill>
              </a:rPr>
              <a:t>Po zawarciu porozumienia... upowszechnienie</a:t>
            </a:r>
            <a:br>
              <a:rPr lang="pl-PL" sz="5000">
                <a:solidFill>
                  <a:schemeClr val="tx2"/>
                </a:solidFill>
              </a:rPr>
            </a:br>
            <a:endParaRPr lang="en-US" sz="500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CF87F1-3B54-482D-A798-9F4A9944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2568" y="246028"/>
            <a:ext cx="255495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A59AB4-49C4-EE77-E58C-9C100C3A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441" y="1170432"/>
            <a:ext cx="5002187" cy="5138920"/>
          </a:xfrm>
        </p:spPr>
        <p:txBody>
          <a:bodyPr anchor="ctr">
            <a:normAutofit/>
          </a:bodyPr>
          <a:lstStyle/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Sprawą kluczową jest to, aby zapisy porozumienia były szeroko upowszechnione zarówno w obrębie stron porozumienia, ale także wśród podmiotów nieuczestniczących w negocjacjach.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Porozumienie powinno być dostępne na stronach internetowych stron oraz przekazane wszystkim organizacjom, których członkami/</a:t>
            </a:r>
            <a:r>
              <a:rPr lang="pl-PL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afiliantami</a:t>
            </a:r>
            <a:r>
              <a:rPr lang="pl-PL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są strony porozumienia (organizacje związkowe wyższego szczebla, Związek Miast Polskich, organizacje i izby branżowe pracodawców, etc.).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994C9B-C550-4E20-89C5-83F12CB5A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0441" y="6522756"/>
            <a:ext cx="10717187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AE491-4898-437E-9E32-86A2F1920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829917" y="6400800"/>
            <a:ext cx="338328" cy="240175"/>
            <a:chOff x="4089400" y="933450"/>
            <a:chExt cx="338328" cy="34193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F55C76-861C-49BA-925A-099CA0118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94BE9A-C1C3-41FE-B2E9-6DBE5EBA2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Obraz 8">
            <a:extLst>
              <a:ext uri="{FF2B5EF4-FFF2-40B4-BE49-F238E27FC236}">
                <a16:creationId xmlns:a16="http://schemas.microsoft.com/office/drawing/2014/main" id="{B6E2953E-E79A-9EE1-BC69-F4D14AF8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43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623F37-A8C4-480F-BCB1-CF9E49F0C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A3E6C2-0820-41EE-816A-5D9A9CB33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32712" cy="68579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BE279C-2395-938C-4E45-3F672003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170431"/>
            <a:ext cx="4875904" cy="5138923"/>
          </a:xfrm>
        </p:spPr>
        <p:txBody>
          <a:bodyPr anchor="ctr">
            <a:normAutofit/>
          </a:bodyPr>
          <a:lstStyle/>
          <a:p>
            <a:r>
              <a:rPr lang="pl-PL" sz="5400">
                <a:solidFill>
                  <a:schemeClr val="tx2"/>
                </a:solidFill>
              </a:rPr>
              <a:t>A za jakiś czas... przegląd porozumienia</a:t>
            </a:r>
            <a:br>
              <a:rPr lang="pl-PL" sz="5400">
                <a:solidFill>
                  <a:schemeClr val="tx2"/>
                </a:solidFill>
              </a:rPr>
            </a:br>
            <a:endParaRPr lang="en-US" sz="540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CF87F1-3B54-482D-A798-9F4A9944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2568" y="246028"/>
            <a:ext cx="255495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D1B0F4-5093-A58E-C733-78168D9B0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441" y="1170432"/>
            <a:ext cx="5002187" cy="5138920"/>
          </a:xfrm>
        </p:spPr>
        <p:txBody>
          <a:bodyPr anchor="ctr">
            <a:normAutofit/>
          </a:bodyPr>
          <a:lstStyle/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Ważne jest aby strony porozumienia zawarły w nim punkt przewidujący regularny przegląd funkcjonowania porozumienia w praktyce.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efekcie takiego przeglądu porozumienie mogłoby być modyfikowane i dostosowywane do nowych wyzwań.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"/>
            </a:pPr>
            <a:r>
              <a:rPr lang="pl-PL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Przegląd stanowiłby także okazję do rozszerzenia grona sygnatariuszy porozumienia o inne zainteresowane podmioty (firmy i organizacje związkowe).  </a:t>
            </a:r>
            <a:endParaRPr lang="en-US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994C9B-C550-4E20-89C5-83F12CB5A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0441" y="6522756"/>
            <a:ext cx="10717187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AE491-4898-437E-9E32-86A2F1920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829917" y="6400800"/>
            <a:ext cx="338328" cy="240175"/>
            <a:chOff x="4089400" y="933450"/>
            <a:chExt cx="338328" cy="34193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F55C76-861C-49BA-925A-099CA0118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94BE9A-C1C3-41FE-B2E9-6DBE5EBA2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Obraz 8">
            <a:extLst>
              <a:ext uri="{FF2B5EF4-FFF2-40B4-BE49-F238E27FC236}">
                <a16:creationId xmlns:a16="http://schemas.microsoft.com/office/drawing/2014/main" id="{9BEAD0D8-7DC0-B183-4174-D7510EB28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1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1105930" y="1197271"/>
            <a:ext cx="9144000" cy="606477"/>
          </a:xfrm>
        </p:spPr>
        <p:txBody>
          <a:bodyPr>
            <a:noAutofit/>
          </a:bodyPr>
          <a:lstStyle/>
          <a:p>
            <a:pPr eaLnBrk="1" hangingPunct="1"/>
            <a:r>
              <a:rPr lang="pl-PL" altLang="pl-PL" sz="2400" b="1" i="1" dirty="0">
                <a:latin typeface="+mn-lt"/>
                <a:cs typeface="Arial" panose="020B0604020202020204" pitchFamily="34" charset="0"/>
              </a:rPr>
              <a:t>Główne fazy projektu II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41D5ED-471E-413A-9225-FF570ED5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696" y="1922617"/>
            <a:ext cx="7762365" cy="3958224"/>
          </a:xfrm>
        </p:spPr>
        <p:txBody>
          <a:bodyPr>
            <a:noAutofit/>
          </a:bodyPr>
          <a:lstStyle/>
          <a:p>
            <a:pPr algn="l"/>
            <a:r>
              <a:rPr lang="pl-PL" sz="1200" b="0" i="0" dirty="0">
                <a:solidFill>
                  <a:srgbClr val="1C1919"/>
                </a:solidFill>
                <a:effectLst/>
              </a:rPr>
              <a:t>Pilotaż modelu rokowań trójstronnych w publicznym sektorze samorządowym w dwóch nowych miastach.</a:t>
            </a:r>
          </a:p>
          <a:p>
            <a:pPr algn="l"/>
            <a:r>
              <a:rPr lang="pl-PL" sz="1200" dirty="0">
                <a:solidFill>
                  <a:srgbClr val="1C1919"/>
                </a:solidFill>
              </a:rPr>
              <a:t>Piotrków Trybunalski i Wałbrzych </a:t>
            </a:r>
          </a:p>
          <a:p>
            <a:pPr algn="l"/>
            <a:r>
              <a:rPr lang="pl-PL" sz="1200" b="1" i="0" dirty="0">
                <a:solidFill>
                  <a:srgbClr val="1C1919"/>
                </a:solidFill>
                <a:effectLst/>
              </a:rPr>
              <a:t>13 kwietnia 2023r.  Seminarium przygotowawcze w Wałbrzychu</a:t>
            </a:r>
          </a:p>
          <a:p>
            <a:pPr algn="l"/>
            <a:r>
              <a:rPr lang="pl-PL" sz="1200" b="1" i="0" dirty="0">
                <a:solidFill>
                  <a:srgbClr val="1C1919"/>
                </a:solidFill>
                <a:effectLst/>
              </a:rPr>
              <a:t>14 kwietnia 2023r.  Seminarium przygotowawcze w Piotrkowie Trybunalskim </a:t>
            </a:r>
          </a:p>
          <a:p>
            <a:pPr algn="l"/>
            <a:r>
              <a:rPr lang="pl-PL" sz="1200" b="1" dirty="0">
                <a:solidFill>
                  <a:srgbClr val="1C1919"/>
                </a:solidFill>
              </a:rPr>
              <a:t>3</a:t>
            </a:r>
            <a:r>
              <a:rPr lang="pl-PL" sz="1200" b="1" i="0" dirty="0">
                <a:solidFill>
                  <a:srgbClr val="1C1919"/>
                </a:solidFill>
                <a:effectLst/>
              </a:rPr>
              <a:t>0 maja – 2 czerwca 2023 odbyła się wizyta studyjna w Oslo</a:t>
            </a:r>
          </a:p>
          <a:p>
            <a:pPr algn="l"/>
            <a:r>
              <a:rPr lang="en-US" sz="1200" b="1" i="0" dirty="0">
                <a:solidFill>
                  <a:srgbClr val="1C1919"/>
                </a:solidFill>
                <a:effectLst/>
              </a:rPr>
              <a:t>20–23 </a:t>
            </a:r>
            <a:r>
              <a:rPr lang="en-US" sz="1200" b="1" i="0" dirty="0" err="1">
                <a:solidFill>
                  <a:srgbClr val="1C1919"/>
                </a:solidFill>
                <a:effectLst/>
              </a:rPr>
              <a:t>listopada</a:t>
            </a:r>
            <a:r>
              <a:rPr lang="pl-PL" sz="1200" b="1" i="0" dirty="0">
                <a:solidFill>
                  <a:srgbClr val="1C1919"/>
                </a:solidFill>
                <a:effectLst/>
              </a:rPr>
              <a:t> odbyła się wizyta studyjna w Krakowie </a:t>
            </a:r>
            <a:endParaRPr lang="en-US" sz="1200" b="1" i="0" dirty="0">
              <a:solidFill>
                <a:srgbClr val="1C1919"/>
              </a:solidFill>
              <a:effectLst/>
            </a:endParaRPr>
          </a:p>
          <a:p>
            <a:pPr algn="l"/>
            <a:r>
              <a:rPr lang="pl-PL" sz="1200" b="0" i="0" dirty="0">
                <a:solidFill>
                  <a:srgbClr val="1C1919"/>
                </a:solidFill>
                <a:effectLst/>
              </a:rPr>
              <a:t>Ewaluacja funkcjonowania podpisanych już porozumień w Płocku i Jaworznie. Analiza w kierunku wskazania potrzebnych modyfikacji lub renegocjacji.</a:t>
            </a:r>
          </a:p>
          <a:p>
            <a:pPr algn="l"/>
            <a:endParaRPr lang="pl-PL" sz="1200" b="0" i="0" dirty="0">
              <a:solidFill>
                <a:srgbClr val="1C1919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l-PL" sz="1200" b="0" i="0" dirty="0">
                <a:solidFill>
                  <a:srgbClr val="1C1919"/>
                </a:solidFill>
                <a:effectLst/>
              </a:rPr>
              <a:t>Publikacja zbiorowa będąca kontynuacją – uzupełnieniem i rozwinięciem przygotowanego w pierwotnym projekcie raportu badawczego pt. „Samorząd terytorialny a związki zawodowe – uwarunkowania, możliwości rozwoju i perspektywy prowadzenia dialogu społecznego”.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pl-PL" sz="1200" dirty="0">
              <a:solidFill>
                <a:srgbClr val="1C1919"/>
              </a:solidFill>
            </a:endParaRPr>
          </a:p>
          <a:p>
            <a:pPr algn="l"/>
            <a:r>
              <a:rPr lang="en-US" sz="1200" b="1" i="0" u="none" strike="noStrike" baseline="0" dirty="0"/>
              <a:t>Terra Incognita.</a:t>
            </a:r>
            <a:r>
              <a:rPr lang="pl-PL" sz="1200" b="1" i="0" u="none" strike="noStrike" baseline="0" dirty="0"/>
              <a:t> </a:t>
            </a:r>
            <a:r>
              <a:rPr lang="en-US" sz="1200" b="1" i="0" u="none" strike="noStrike" baseline="0" dirty="0" err="1"/>
              <a:t>Obszar</a:t>
            </a:r>
            <a:r>
              <a:rPr lang="en-US" sz="1200" b="1" i="0" u="none" strike="noStrike" baseline="0" dirty="0"/>
              <a:t> </a:t>
            </a:r>
            <a:r>
              <a:rPr lang="en-US" sz="1200" b="1" i="0" u="none" strike="noStrike" baseline="0" dirty="0" err="1"/>
              <a:t>ekonomicznego</a:t>
            </a:r>
            <a:r>
              <a:rPr lang="en-US" sz="1200" b="1" i="0" u="none" strike="noStrike" baseline="0" dirty="0"/>
              <a:t> </a:t>
            </a:r>
            <a:r>
              <a:rPr lang="en-US" sz="1200" b="1" i="0" u="none" strike="noStrike" baseline="0" dirty="0" err="1"/>
              <a:t>władztwa</a:t>
            </a:r>
            <a:r>
              <a:rPr lang="pl-PL" sz="1200" b="1" dirty="0"/>
              <a:t> </a:t>
            </a:r>
            <a:r>
              <a:rPr lang="en-US" sz="1200" b="1" i="0" u="none" strike="noStrike" baseline="0" dirty="0" err="1"/>
              <a:t>samorządu</a:t>
            </a:r>
            <a:r>
              <a:rPr lang="en-US" sz="1200" b="1" i="0" u="none" strike="noStrike" baseline="0" dirty="0"/>
              <a:t> </a:t>
            </a:r>
            <a:r>
              <a:rPr lang="en-US" sz="1200" b="1" i="0" u="none" strike="noStrike" baseline="0" dirty="0" err="1"/>
              <a:t>terytorialnego</a:t>
            </a:r>
            <a:r>
              <a:rPr lang="pl-PL" sz="1200" b="1" dirty="0"/>
              <a:t> </a:t>
            </a:r>
            <a:r>
              <a:rPr lang="en-US" sz="1200" b="1" i="0" u="none" strike="noStrike" baseline="0" dirty="0"/>
              <a:t>a </a:t>
            </a:r>
            <a:r>
              <a:rPr lang="en-US" sz="1200" b="1" i="0" u="none" strike="noStrike" baseline="0" dirty="0" err="1"/>
              <a:t>rola</a:t>
            </a:r>
            <a:r>
              <a:rPr lang="en-US" sz="1200" b="1" i="0" u="none" strike="noStrike" baseline="0" dirty="0"/>
              <a:t> </a:t>
            </a:r>
            <a:r>
              <a:rPr lang="en-US" sz="1200" b="1" i="0" u="none" strike="noStrike" baseline="0" dirty="0" err="1"/>
              <a:t>związków</a:t>
            </a:r>
            <a:r>
              <a:rPr lang="en-US" sz="1200" b="1" i="0" u="none" strike="noStrike" baseline="0" dirty="0"/>
              <a:t> </a:t>
            </a:r>
            <a:r>
              <a:rPr lang="en-US" sz="1200" b="1" i="0" u="none" strike="noStrike" baseline="0" dirty="0" err="1"/>
              <a:t>zawodowych</a:t>
            </a:r>
            <a:endParaRPr lang="pl-PL" sz="1200" dirty="0"/>
          </a:p>
        </p:txBody>
      </p:sp>
      <p:pic>
        <p:nvPicPr>
          <p:cNvPr id="2049" name="Obraz 1" descr="Innovation-Norway">
            <a:extLst>
              <a:ext uri="{FF2B5EF4-FFF2-40B4-BE49-F238E27FC236}">
                <a16:creationId xmlns:a16="http://schemas.microsoft.com/office/drawing/2014/main" id="{194CFF0E-C403-4E36-AB9F-6245B557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06" y="6012652"/>
            <a:ext cx="1694273" cy="5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8">
            <a:extLst>
              <a:ext uri="{FF2B5EF4-FFF2-40B4-BE49-F238E27FC236}">
                <a16:creationId xmlns:a16="http://schemas.microsoft.com/office/drawing/2014/main" id="{7A75419B-ED47-424F-A35B-5AD8C52D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2">
            <a:extLst>
              <a:ext uri="{FF2B5EF4-FFF2-40B4-BE49-F238E27FC236}">
                <a16:creationId xmlns:a16="http://schemas.microsoft.com/office/drawing/2014/main" id="{4FF390BB-4CD8-4451-AC43-665DB825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353" y="6305322"/>
            <a:ext cx="77945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by Norway through the Norway Grants 2014-2021, in the frame of the Programme “Social Dialogue – Decent Work”</a:t>
            </a: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3B1C2-0E98-4B65-A97C-CE71AF3D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4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59" name="Obraz 5" descr="logo_70x50">
            <a:extLst>
              <a:ext uri="{FF2B5EF4-FFF2-40B4-BE49-F238E27FC236}">
                <a16:creationId xmlns:a16="http://schemas.microsoft.com/office/drawing/2014/main" id="{12B84F55-57AC-48D5-BE7B-588A7969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221294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9" descr="primarlogo_rgb">
            <a:extLst>
              <a:ext uri="{FF2B5EF4-FFF2-40B4-BE49-F238E27FC236}">
                <a16:creationId xmlns:a16="http://schemas.microsoft.com/office/drawing/2014/main" id="{A4B90F1F-F27C-4AD3-AB8F-DF4AF53E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58" y="255586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6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ctrTitle"/>
          </p:nvPr>
        </p:nvSpPr>
        <p:spPr>
          <a:xfrm>
            <a:off x="1278199" y="1101939"/>
            <a:ext cx="9144000" cy="704675"/>
          </a:xfrm>
        </p:spPr>
        <p:txBody>
          <a:bodyPr>
            <a:noAutofit/>
          </a:bodyPr>
          <a:lstStyle/>
          <a:p>
            <a:pPr eaLnBrk="1" hangingPunct="1"/>
            <a:r>
              <a:rPr lang="pl-PL" altLang="pl-PL" sz="2400" b="1" i="1" dirty="0">
                <a:latin typeface="+mn-lt"/>
                <a:cs typeface="Arial" panose="020B0604020202020204" pitchFamily="34" charset="0"/>
              </a:rPr>
              <a:t>Pilotaż –  rezultaty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41D5ED-471E-413A-9225-FF570ED5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571" y="1954059"/>
            <a:ext cx="8414158" cy="3507447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dirty="0"/>
              <a:t>14 lipca 2021 r.  - Jaworzno: </a:t>
            </a:r>
            <a:br>
              <a:rPr lang="pl-PL" dirty="0"/>
            </a:br>
            <a:r>
              <a:rPr lang="pl-PL" dirty="0"/>
              <a:t>Porozumienie o </a:t>
            </a:r>
            <a:br>
              <a:rPr lang="pl-PL" dirty="0"/>
            </a:br>
            <a:r>
              <a:rPr lang="pl-PL" dirty="0"/>
              <a:t>zasadach  dialogu i współpracy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pl-PL" dirty="0"/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pl-PL" dirty="0"/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pl-PL" dirty="0"/>
              <a:t>28 września 2021 r. – Płock: </a:t>
            </a:r>
            <a:br>
              <a:rPr lang="pl-PL" dirty="0"/>
            </a:br>
            <a:r>
              <a:rPr lang="pl-PL" dirty="0"/>
              <a:t>Porozumienie </a:t>
            </a:r>
            <a:br>
              <a:rPr lang="pl-PL" dirty="0"/>
            </a:br>
            <a:r>
              <a:rPr lang="pl-PL" dirty="0"/>
              <a:t>o współpracy partnerskiej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pl-PL" dirty="0"/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pl-PL" b="1" dirty="0"/>
          </a:p>
        </p:txBody>
      </p:sp>
      <p:pic>
        <p:nvPicPr>
          <p:cNvPr id="2049" name="Obraz 1" descr="Innovation-Norway">
            <a:extLst>
              <a:ext uri="{FF2B5EF4-FFF2-40B4-BE49-F238E27FC236}">
                <a16:creationId xmlns:a16="http://schemas.microsoft.com/office/drawing/2014/main" id="{194CFF0E-C403-4E36-AB9F-6245B557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06" y="6012652"/>
            <a:ext cx="1694273" cy="59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8">
            <a:extLst>
              <a:ext uri="{FF2B5EF4-FFF2-40B4-BE49-F238E27FC236}">
                <a16:creationId xmlns:a16="http://schemas.microsoft.com/office/drawing/2014/main" id="{7A75419B-ED47-424F-A35B-5AD8C52D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2">
            <a:extLst>
              <a:ext uri="{FF2B5EF4-FFF2-40B4-BE49-F238E27FC236}">
                <a16:creationId xmlns:a16="http://schemas.microsoft.com/office/drawing/2014/main" id="{4FF390BB-4CD8-4451-AC43-665DB825E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353" y="6305322"/>
            <a:ext cx="779459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by Norway through the Norway Grants 2014-2021, in the frame of the Programme “Social Dialogue – Decent Work”</a:t>
            </a:r>
            <a:r>
              <a:rPr kumimoji="0" lang="pl-PL" altLang="pl-PL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l-PL" altLang="pl-PL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3B1C2-0E98-4B65-A97C-CE71AF3D7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4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59" name="Obraz 5" descr="logo_70x50">
            <a:extLst>
              <a:ext uri="{FF2B5EF4-FFF2-40B4-BE49-F238E27FC236}">
                <a16:creationId xmlns:a16="http://schemas.microsoft.com/office/drawing/2014/main" id="{12B84F55-57AC-48D5-BE7B-588A7969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221294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Obraz 4">
            <a:extLst>
              <a:ext uri="{FF2B5EF4-FFF2-40B4-BE49-F238E27FC236}">
                <a16:creationId xmlns:a16="http://schemas.microsoft.com/office/drawing/2014/main" id="{FA89D590-C350-4D2B-BB23-420B0A2F4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23" y="302416"/>
            <a:ext cx="1379458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9" descr="primarlogo_rgb">
            <a:extLst>
              <a:ext uri="{FF2B5EF4-FFF2-40B4-BE49-F238E27FC236}">
                <a16:creationId xmlns:a16="http://schemas.microsoft.com/office/drawing/2014/main" id="{A4B90F1F-F27C-4AD3-AB8F-DF4AF53E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358" y="255586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Obraz 6">
            <a:extLst>
              <a:ext uri="{FF2B5EF4-FFF2-40B4-BE49-F238E27FC236}">
                <a16:creationId xmlns:a16="http://schemas.microsoft.com/office/drawing/2014/main" id="{6CF07702-F72A-4B44-B7E6-175335F8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420" y="371186"/>
            <a:ext cx="1053246" cy="5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W Jaworznie podpisano porozumienie dotyczące wprowadzenia standardów współpracy i dialogu społeczne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7310" y="2039369"/>
            <a:ext cx="2931090" cy="1913009"/>
          </a:xfrm>
          <a:prstGeom prst="rect">
            <a:avLst/>
          </a:prstGeom>
          <a:noFill/>
        </p:spPr>
      </p:pic>
      <p:pic>
        <p:nvPicPr>
          <p:cNvPr id="41986" name="Picture 2" descr="https://www.solidarnosc.org.pl/media/k2/items/cache/fd000f1f6ec2a0583bd28b7a06a1bb35_X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88899" y="4117650"/>
            <a:ext cx="2868460" cy="1887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45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AFB3E8-4404-4DE9-933E-F8115D87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endParaRPr lang="pl-PL" sz="6600"/>
          </a:p>
        </p:txBody>
      </p:sp>
      <p:sp>
        <p:nvSpPr>
          <p:cNvPr id="64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B7D8867-0936-18DB-A209-D50250946E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0080" y="2706624"/>
            <a:ext cx="6894576" cy="34838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Myślę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że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świetnie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by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się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stało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gdyby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rozwiązania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zawarte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w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porozumieniu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wprowadzono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do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regulaminów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poszczególnych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firm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układów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zbiorowych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Projekt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kładzie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duży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nacisk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poprawę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satysfakcji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z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pracy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zwiększenie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zaangażowania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w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życie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firmy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tak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by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pracownicy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mieli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poczucie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że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miejsce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pracy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jest ich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wspólnym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dobrem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dla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którego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chcą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działać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Porozumienie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wskazuje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kierunek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w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którym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powinniśmy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wszyscy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podążać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jakie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rozwiązania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powinniśmy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wprowadzać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jak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zmieniać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naszą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kulturę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pracy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-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mówiła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Paulina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Mirczak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</a:p>
        </p:txBody>
      </p:sp>
      <p:pic>
        <p:nvPicPr>
          <p:cNvPr id="5" name="Symbol zastępczy zawartości 4" descr="Obraz zawierający meble, ubrania, osoba, Ludzka twarz&#10;&#10;Opis wygenerowany automatycznie">
            <a:extLst>
              <a:ext uri="{FF2B5EF4-FFF2-40B4-BE49-F238E27FC236}">
                <a16:creationId xmlns:a16="http://schemas.microsoft.com/office/drawing/2014/main" id="{09E976E6-E27D-43F9-B756-618D12942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23094" b="-3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Obraz 6" descr="Obraz zawierający ubrania, osoba, człowiek, obuwie&#10;&#10;Opis wygenerowany automatycznie">
            <a:extLst>
              <a:ext uri="{FF2B5EF4-FFF2-40B4-BE49-F238E27FC236}">
                <a16:creationId xmlns:a16="http://schemas.microsoft.com/office/drawing/2014/main" id="{4CB978AD-83AA-4B5D-A685-DD60D001C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r="-1" b="-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208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1DA9433-4E1F-4F61-B3EF-5A0F8339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pl-PL"/>
              <a:t>Porozumienie – Piotrków Trybunalski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83274C-8AB2-4376-91CC-2DFFCC68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/>
              <a:t>W obliczu zmian demograficznych takich jak starzenie się społeczeństwa oraz niski wskaźnik dzietności podpisujemy Porozumienie, by godna praca stała się niezbywalnym dobrem pracowników i mieszkańców naszego miasta, a rzetelna współpraca Stron była inspiracją do podejmowania kolejnych działań na rzecz rozwoju pracowników.</a:t>
            </a:r>
          </a:p>
          <a:p>
            <a:endParaRPr lang="pl-PL" sz="1800" i="1" dirty="0"/>
          </a:p>
          <a:p>
            <a:pPr marL="0" indent="0">
              <a:buNone/>
            </a:pPr>
            <a:r>
              <a:rPr lang="pl-PL" sz="1800" dirty="0"/>
              <a:t>Dodatkowy urlop wypoczynkowy, dodatkowe przerwy w pracy dla starszych pracowników (w wieku 55+) i długotrwale chorych czy wreszcie wydłużone przerwy dla kobiet karmiących piersią.</a:t>
            </a:r>
          </a:p>
        </p:txBody>
      </p:sp>
      <p:pic>
        <p:nvPicPr>
          <p:cNvPr id="9" name="Obraz 8" descr="Obraz zawierający na wolnym powietrzu, budynek, niebo, drzewo&#10;&#10;Opis wygenerowany automatycznie">
            <a:extLst>
              <a:ext uri="{FF2B5EF4-FFF2-40B4-BE49-F238E27FC236}">
                <a16:creationId xmlns:a16="http://schemas.microsoft.com/office/drawing/2014/main" id="{72091E40-C472-FCF8-6B4D-238FB1EF9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r="25394" b="-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21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 descr="Obraz zawierający na wolnym powietrzu, niebo, chmura, budynek&#10;&#10;Opis wygenerowany automatycznie">
            <a:extLst>
              <a:ext uri="{FF2B5EF4-FFF2-40B4-BE49-F238E27FC236}">
                <a16:creationId xmlns:a16="http://schemas.microsoft.com/office/drawing/2014/main" id="{1048165B-0CA7-2CCC-8757-4E3873EBC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22302" b="3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Obraz 6" descr="Obraz zawierający na wolnym powietrzu, budynek, niebo, chmura&#10;&#10;Opis wygenerowany automatycznie">
            <a:extLst>
              <a:ext uri="{FF2B5EF4-FFF2-40B4-BE49-F238E27FC236}">
                <a16:creationId xmlns:a16="http://schemas.microsoft.com/office/drawing/2014/main" id="{D1B48E7A-3668-060B-6014-EDAFAF962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r="451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pic>
        <p:nvPicPr>
          <p:cNvPr id="10" name="Obraz 5" descr="logo_70x50">
            <a:extLst>
              <a:ext uri="{FF2B5EF4-FFF2-40B4-BE49-F238E27FC236}">
                <a16:creationId xmlns:a16="http://schemas.microsoft.com/office/drawing/2014/main" id="{B3DE8D4B-9772-9BE3-450A-633106E9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34" y="5567768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primarlogo_rgb">
            <a:extLst>
              <a:ext uri="{FF2B5EF4-FFF2-40B4-BE49-F238E27FC236}">
                <a16:creationId xmlns:a16="http://schemas.microsoft.com/office/drawing/2014/main" id="{C119BA11-DD2C-77F7-DA80-65BBB0795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9" y="5521359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6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5E647B-1035-10B7-1198-F0239584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anchor="b">
            <a:normAutofit/>
          </a:bodyPr>
          <a:lstStyle/>
          <a:p>
            <a:r>
              <a:rPr lang="pl-PL" sz="6800"/>
              <a:t>Porozumienie – Wałbrzych </a:t>
            </a:r>
            <a:endParaRPr lang="en-US" sz="6800"/>
          </a:p>
        </p:txBody>
      </p:sp>
      <p:cxnSp>
        <p:nvCxnSpPr>
          <p:cNvPr id="1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F7048D-3ABE-3E9C-6749-F6942EFE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69" y="3175552"/>
            <a:ext cx="5366041" cy="2809114"/>
          </a:xfrm>
        </p:spPr>
        <p:txBody>
          <a:bodyPr anchor="t">
            <a:normAutofit/>
          </a:bodyPr>
          <a:lstStyle/>
          <a:p>
            <a:pPr marL="0" lvl="0" indent="0" algn="just">
              <a:spcAft>
                <a:spcPts val="800"/>
              </a:spcAft>
              <a:buNone/>
            </a:pPr>
            <a:r>
              <a:rPr lang="pl-PL" sz="1200" u="none" strike="noStrike" dirty="0">
                <a:solidFill>
                  <a:schemeClr val="tx1">
                    <a:alpha val="80000"/>
                  </a:schemeClr>
                </a:solidFill>
                <a:effectLst/>
                <a:ea typeface="Arial Unicode MS"/>
              </a:rPr>
              <a:t>Strony dołożą staranności, aby zapewniać przejrzyste zasady wynagradzania, szanując znaczenie normy wyrażonej w Kodeksie pracy, iż pracownicy mają prawo do jednakowego wynagrodzenia za jednakową pracę lub za pracę o jednakowej wartości. Jednocześnie Strony dostrzegają potrzebę docenienia pracowników z długoletnim stażem pracy i wyrażają wolę wypracowania fakultatywnych rozwiązań w tym zakresie u poszczególnych Pracodawców. </a:t>
            </a:r>
            <a:endParaRPr lang="en-US" sz="1200" u="none" strike="noStrike" dirty="0">
              <a:solidFill>
                <a:schemeClr val="tx1">
                  <a:alpha val="80000"/>
                </a:schemeClr>
              </a:solidFill>
              <a:effectLst/>
              <a:ea typeface="Arial Unicode MS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pl-PL" sz="1200" dirty="0">
                <a:solidFill>
                  <a:schemeClr val="tx1">
                    <a:alpha val="80000"/>
                  </a:schemeClr>
                </a:solidFill>
                <a:effectLst/>
                <a:ea typeface="Arial Unicode MS"/>
              </a:rPr>
              <a:t>Strony podejmują działania związane z długofalowym planowaniem procesu podnoszenia kwalifikacji pracowników, która poprzedzona będzie badaniem potrzeb.</a:t>
            </a:r>
            <a:endParaRPr lang="en-US" sz="1200" dirty="0">
              <a:solidFill>
                <a:schemeClr val="tx1">
                  <a:alpha val="80000"/>
                </a:schemeClr>
              </a:solidFill>
              <a:effectLst/>
              <a:ea typeface="Arial Unicode MS"/>
            </a:endParaRPr>
          </a:p>
          <a:p>
            <a:pPr marL="0" lvl="0" indent="0" algn="just">
              <a:spcAft>
                <a:spcPts val="800"/>
              </a:spcAft>
              <a:buNone/>
            </a:pPr>
            <a:r>
              <a:rPr lang="pl-PL" sz="1200" dirty="0">
                <a:solidFill>
                  <a:schemeClr val="tx1">
                    <a:alpha val="80000"/>
                  </a:schemeClr>
                </a:solidFill>
                <a:effectLst/>
                <a:ea typeface="Arial Unicode MS"/>
              </a:rPr>
              <a:t>Strony deklarują chęć do corocznego zapewnienia swoim pracownikom oferty szkoleń, które powinny dotyczyć twardych i miękkich kompetencji przydatnych do rozwoju zawodowego.</a:t>
            </a:r>
            <a:endParaRPr lang="en-US" sz="1200" dirty="0">
              <a:solidFill>
                <a:schemeClr val="tx1">
                  <a:alpha val="80000"/>
                </a:schemeClr>
              </a:solidFill>
              <a:effectLst/>
              <a:ea typeface="Arial Unicode MS"/>
            </a:endParaRPr>
          </a:p>
          <a:p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5" name="Obraz 4" descr="Obraz zawierający na wolnym powietrzu, budynek, dom, niebo&#10;&#10;Opis wygenerowany automatycznie">
            <a:extLst>
              <a:ext uri="{FF2B5EF4-FFF2-40B4-BE49-F238E27FC236}">
                <a16:creationId xmlns:a16="http://schemas.microsoft.com/office/drawing/2014/main" id="{B7B5583B-7C89-D2D4-17E4-90517C451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9217"/>
          <a:stretch/>
        </p:blipFill>
        <p:spPr>
          <a:xfrm>
            <a:off x="7186482" y="1242528"/>
            <a:ext cx="4167318" cy="4167318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  <p:sp>
        <p:nvSpPr>
          <p:cNvPr id="1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01652" y="1106003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44234" y="1388856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6781" y="4876208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Obraz 5" descr="logo_70x50">
            <a:extLst>
              <a:ext uri="{FF2B5EF4-FFF2-40B4-BE49-F238E27FC236}">
                <a16:creationId xmlns:a16="http://schemas.microsoft.com/office/drawing/2014/main" id="{55788C0F-7597-F052-2389-7D759A4B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38" y="5659066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primarlogo_rgb">
            <a:extLst>
              <a:ext uri="{FF2B5EF4-FFF2-40B4-BE49-F238E27FC236}">
                <a16:creationId xmlns:a16="http://schemas.microsoft.com/office/drawing/2014/main" id="{99F126FB-43C3-5CA2-B728-915EC598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08" y="5666209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23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F6F8AE6-DF12-6308-41C1-C64EACFA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pl-PL" dirty="0"/>
              <a:t>Porozumienie – Wałbrzych 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0E5CB5-4E88-986D-2DB7-36A2C6EC4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pl-PL" sz="1400" dirty="0">
                <a:effectLst/>
                <a:ea typeface="Arial Unicode MS"/>
              </a:rPr>
              <a:t>Pierwszym punktem każdej rekrutacji powinna być zawsze rekrutacja wewnętrzna, w której może wziąć udział każdy pracownik zatrudniony u danego Pracodawcy</a:t>
            </a:r>
            <a:r>
              <a:rPr lang="pl-PL" sz="1400" strike="sngStrike" dirty="0">
                <a:effectLst/>
                <a:ea typeface="Arial Unicode MS"/>
              </a:rPr>
              <a:t> </a:t>
            </a:r>
            <a:endParaRPr lang="en-US" sz="1400" dirty="0">
              <a:effectLst/>
              <a:ea typeface="Arial Unicode MS"/>
            </a:endParaRPr>
          </a:p>
          <a:p>
            <a:pPr marL="221615" indent="0" algn="just">
              <a:spcAft>
                <a:spcPts val="800"/>
              </a:spcAft>
              <a:buNone/>
            </a:pPr>
            <a:r>
              <a:rPr lang="pl-PL" sz="1400" dirty="0">
                <a:effectLst/>
                <a:ea typeface="Arial Unicode MS"/>
              </a:rPr>
              <a:t>Strony deklarują chęć stałego inspirowania i motywowania pracowników do podnoszenia kwalifikacji, w tym kompetencji cyfrowych i innych będących odpowiedzią na zmieniające się potrzeby rynku pracy.</a:t>
            </a:r>
            <a:endParaRPr lang="en-US" sz="1400" dirty="0">
              <a:effectLst/>
              <a:ea typeface="Arial Unicode MS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en-US" sz="14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0" algn="just">
              <a:spcAft>
                <a:spcPts val="800"/>
              </a:spcAft>
              <a:buNone/>
            </a:pPr>
            <a:r>
              <a:rPr lang="pl-PL" sz="1400" dirty="0">
                <a:effectLst/>
                <a:ea typeface="Arial Unicode MS"/>
              </a:rPr>
              <a:t>Strony zobowiązują się do współpracy w zakresie promocji Gminy Wałbrzych i Pracodawców, która będzie miała na celu wykorzystanie dobrowolnego zaangażowania poszczególnych Pracodawców </a:t>
            </a:r>
            <a:r>
              <a:rPr lang="pl-PL" sz="1400" strike="sngStrike" dirty="0">
                <a:effectLst/>
                <a:ea typeface="Arial Unicode MS"/>
              </a:rPr>
              <a:t>firm </a:t>
            </a:r>
            <a:r>
              <a:rPr lang="pl-PL" sz="1400" dirty="0">
                <a:effectLst/>
                <a:ea typeface="Arial Unicode MS"/>
              </a:rPr>
              <a:t>i ich pracowników oraz dobrych rozwiązań i praktyk, których nadrzędnym celem będzie dobro mieszkańców Gminy Wałbrzych. </a:t>
            </a:r>
            <a:endParaRPr lang="en-US" sz="1400" dirty="0">
              <a:effectLst/>
              <a:ea typeface="Arial Unicode MS"/>
            </a:endParaRPr>
          </a:p>
          <a:p>
            <a:endParaRPr lang="en-US" sz="13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Obraz zawierający na wolnym powietrzu, niebo, drzewo, budynek&#10;&#10;Opis wygenerowany automatycznie">
            <a:extLst>
              <a:ext uri="{FF2B5EF4-FFF2-40B4-BE49-F238E27FC236}">
                <a16:creationId xmlns:a16="http://schemas.microsoft.com/office/drawing/2014/main" id="{178110FC-96E7-0702-7199-7BE304D3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r="4094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 descr="Obraz zawierający na wolnym powietrzu, niebo, roślina, budynek&#10;&#10;Opis wygenerowany automatycznie">
            <a:extLst>
              <a:ext uri="{FF2B5EF4-FFF2-40B4-BE49-F238E27FC236}">
                <a16:creationId xmlns:a16="http://schemas.microsoft.com/office/drawing/2014/main" id="{C94A75B2-E077-F242-D859-BF4678439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r="12958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8" name="Obraz 5" descr="logo_70x50">
            <a:extLst>
              <a:ext uri="{FF2B5EF4-FFF2-40B4-BE49-F238E27FC236}">
                <a16:creationId xmlns:a16="http://schemas.microsoft.com/office/drawing/2014/main" id="{0735F423-0D71-4508-BABC-F5745AB8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62" y="4888544"/>
            <a:ext cx="1331281" cy="94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primarlogo_rgb">
            <a:extLst>
              <a:ext uri="{FF2B5EF4-FFF2-40B4-BE49-F238E27FC236}">
                <a16:creationId xmlns:a16="http://schemas.microsoft.com/office/drawing/2014/main" id="{B14EA268-9F46-213E-2DF7-571FCF00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9" y="5433330"/>
            <a:ext cx="2605703" cy="80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7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82C3D4-F33A-130A-BF6D-76C9D5EB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l-PL" sz="5400"/>
              <a:t>Stan obecny samorządu 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892E2B-8D9E-0521-3A1C-32E875E8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Aby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 m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g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sta</a:t>
            </a:r>
            <a:r>
              <a:rPr lang="pl-PL" sz="1700" kern="0" dirty="0">
                <a:effectLst/>
                <a:ea typeface="T3Font_0"/>
                <a:cs typeface="T3Font_0"/>
              </a:rPr>
              <a:t>ć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si</a:t>
            </a:r>
            <a:r>
              <a:rPr lang="pl-PL" sz="1700" kern="0" dirty="0">
                <a:effectLst/>
                <a:ea typeface="T3Font_0"/>
                <a:cs typeface="T3Font_0"/>
              </a:rPr>
              <a:t>ę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partnerem dla zwi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zk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 zawodowych potrzebujemy silnych zwi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zk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 zawodowych, ale potrzebujemy tez silnego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du. </a:t>
            </a:r>
            <a:endParaRPr lang="en-US" sz="17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 </a:t>
            </a:r>
            <a:endParaRPr lang="en-US" sz="17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Pandemia COVID</a:t>
            </a:r>
            <a:r>
              <a:rPr lang="pl-PL" sz="1700" kern="0" dirty="0">
                <a:effectLst/>
                <a:ea typeface="T3Font_0"/>
                <a:cs typeface="T3Font_1"/>
              </a:rPr>
              <a:t>-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19 spowodowa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T3Font_0"/>
                <a:cs typeface="T3Font_0"/>
              </a:rPr>
              <a:t>ż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e w Dniu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du Terytorialnego </a:t>
            </a:r>
            <a:r>
              <a:rPr lang="pl-PL" sz="1700" kern="0" dirty="0">
                <a:effectLst/>
                <a:ea typeface="T3Font_0"/>
                <a:cs typeface="T3Font_1"/>
              </a:rPr>
              <a:t>27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maja 2020 r</a:t>
            </a:r>
            <a:r>
              <a:rPr lang="pl-PL" sz="1700" kern="0" dirty="0">
                <a:effectLst/>
                <a:ea typeface="T3Font_0"/>
                <a:cs typeface="T3Font_1"/>
              </a:rPr>
              <a:t>.,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nie mo</a:t>
            </a:r>
            <a:r>
              <a:rPr lang="pl-PL" sz="1700" kern="0" dirty="0">
                <a:effectLst/>
                <a:ea typeface="T3Font_0"/>
                <a:cs typeface="T3Font_0"/>
              </a:rPr>
              <a:t>ż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na by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o obchodzi</a:t>
            </a:r>
            <a:r>
              <a:rPr lang="pl-PL" sz="1700" kern="0" dirty="0">
                <a:effectLst/>
                <a:ea typeface="T3Font_0"/>
                <a:cs typeface="T3Font_0"/>
              </a:rPr>
              <a:t>ć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trzydziestej rocznicy odrodzenia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du terytorialnego </a:t>
            </a:r>
            <a:r>
              <a:rPr lang="pl-PL" sz="1700" kern="0" dirty="0">
                <a:effectLst/>
                <a:ea typeface="T3Font_0"/>
                <a:cs typeface="T3Font_1"/>
              </a:rPr>
              <a:t>–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wczas odrodzonego jedynie na poziomie gminy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 po 8 latach rozbudowanego w ramach tzw</a:t>
            </a:r>
            <a:r>
              <a:rPr lang="pl-PL" sz="1700" kern="0" dirty="0">
                <a:effectLst/>
                <a:ea typeface="T3Font_0"/>
                <a:cs typeface="T3Font_1"/>
              </a:rPr>
              <a:t>.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drugiego etapu reformy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dowej o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 powiatowy i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 wojew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dztw</a:t>
            </a:r>
            <a:r>
              <a:rPr lang="pl-PL" sz="1700" kern="0" dirty="0">
                <a:effectLst/>
                <a:ea typeface="T3Font_0"/>
                <a:cs typeface="T3Font_1"/>
              </a:rPr>
              <a:t>. </a:t>
            </a:r>
            <a:endParaRPr lang="en-US" sz="17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Reform</a:t>
            </a:r>
            <a:r>
              <a:rPr lang="pl-PL" sz="1700" kern="0" dirty="0">
                <a:effectLst/>
                <a:ea typeface="T3Font_0"/>
                <a:cs typeface="T3Font_0"/>
              </a:rPr>
              <a:t>ę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dow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ocenia si</a:t>
            </a:r>
            <a:r>
              <a:rPr lang="pl-PL" sz="1700" kern="0" dirty="0">
                <a:effectLst/>
                <a:ea typeface="T3Font_0"/>
                <a:cs typeface="T3Font_0"/>
              </a:rPr>
              <a:t>ę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jako jedno z najbardziej udanych dzie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procesu transformacji ustrojowej.</a:t>
            </a:r>
            <a:endParaRPr lang="en-US" sz="17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 uchwale w 2000 r.  Sejm stwierdzi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i</a:t>
            </a:r>
            <a:r>
              <a:rPr lang="pl-PL" sz="1700" kern="0" dirty="0">
                <a:effectLst/>
                <a:ea typeface="T3Font_0"/>
                <a:cs typeface="T3Font_0"/>
              </a:rPr>
              <a:t>ż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</a:t>
            </a:r>
            <a:r>
              <a:rPr lang="pl-PL" sz="1700" kern="0" dirty="0">
                <a:effectLst/>
                <a:ea typeface="T3Font_0"/>
                <a:cs typeface="T3Font_1"/>
              </a:rPr>
              <a:t>„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mimo trudnych warunk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w kt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rych przysz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o im dzia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</a:t>
            </a:r>
            <a:r>
              <a:rPr lang="pl-PL" sz="1700" kern="0" dirty="0">
                <a:effectLst/>
                <a:ea typeface="T3Font_0"/>
                <a:cs typeface="T3Font_0"/>
              </a:rPr>
              <a:t>ć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samorz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dy spe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niaj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pok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adane w nich nadzieje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 dla budowy silnego pa</a:t>
            </a:r>
            <a:r>
              <a:rPr lang="pl-PL" sz="1700" kern="0" dirty="0">
                <a:effectLst/>
                <a:ea typeface="T3Font_0"/>
                <a:cs typeface="T3Font_0"/>
              </a:rPr>
              <a:t>ń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stwa szczeg</a:t>
            </a:r>
            <a:r>
              <a:rPr lang="pl-PL" sz="1700" kern="0" dirty="0">
                <a:effectLst/>
                <a:ea typeface="T3Font_0"/>
                <a:cs typeface="T3Font_0"/>
              </a:rPr>
              <a:t>ó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lne znaczenie maj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dorobek pokole</a:t>
            </a:r>
            <a:r>
              <a:rPr lang="pl-PL" sz="1700" kern="0" dirty="0">
                <a:effectLst/>
                <a:ea typeface="T3Font_0"/>
                <a:cs typeface="T3Font_0"/>
              </a:rPr>
              <a:t>ń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lokalne wi</a:t>
            </a:r>
            <a:r>
              <a:rPr lang="pl-PL" sz="1700" kern="0" dirty="0">
                <a:effectLst/>
                <a:ea typeface="T3Font_0"/>
                <a:cs typeface="T3Font_0"/>
              </a:rPr>
              <a:t>ę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zi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patriotyzm</a:t>
            </a:r>
            <a:r>
              <a:rPr lang="pl-PL" sz="1700" kern="0" dirty="0">
                <a:effectLst/>
                <a:ea typeface="T3Font_0"/>
                <a:cs typeface="T3Font_1"/>
              </a:rPr>
              <a:t>,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 samoorganizacja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ci</a:t>
            </a:r>
            <a:r>
              <a:rPr lang="pl-PL" sz="1700" kern="0" dirty="0">
                <a:effectLst/>
                <a:ea typeface="T3Font_0"/>
                <a:cs typeface="T3Font_0"/>
              </a:rPr>
              <a:t>ą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g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a praca</a:t>
            </a:r>
            <a:r>
              <a:rPr lang="pl-PL" sz="1700" kern="0" dirty="0">
                <a:effectLst/>
                <a:ea typeface="T3Font_0"/>
                <a:cs typeface="T3Font_1"/>
              </a:rPr>
              <a:t>, 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samodoskonalenie i s</a:t>
            </a:r>
            <a:r>
              <a:rPr lang="pl-PL" sz="1700" kern="0" dirty="0">
                <a:effectLst/>
                <a:ea typeface="T3Font_0"/>
                <a:cs typeface="T3Font_0"/>
              </a:rPr>
              <a:t>ł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u</a:t>
            </a:r>
            <a:r>
              <a:rPr lang="pl-PL" sz="1700" kern="0" dirty="0">
                <a:effectLst/>
                <a:ea typeface="T3Font_0"/>
                <a:cs typeface="T3Font_0"/>
              </a:rPr>
              <a:t>ż</a:t>
            </a:r>
            <a:r>
              <a:rPr lang="pl-PL" sz="1700" kern="0" dirty="0">
                <a:effectLst/>
                <a:ea typeface="Calibri" panose="020F0502020204030204" pitchFamily="34" charset="0"/>
                <a:cs typeface="T3Font_0"/>
              </a:rPr>
              <a:t>ba ludziom</a:t>
            </a:r>
            <a:r>
              <a:rPr lang="pl-PL" sz="1700" kern="0" dirty="0">
                <a:effectLst/>
                <a:ea typeface="T3Font_0"/>
                <a:cs typeface="T3Font_1"/>
              </a:rPr>
              <a:t>”.</a:t>
            </a:r>
          </a:p>
          <a:p>
            <a:pPr marL="0" indent="0">
              <a:spcAft>
                <a:spcPts val="800"/>
              </a:spcAft>
              <a:buNone/>
            </a:pPr>
            <a:endParaRPr lang="en-US" sz="17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700" dirty="0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6D32AED9-1D60-A056-B5BA-0BDFE01A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61" y="5768387"/>
            <a:ext cx="793873" cy="88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1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2079</Words>
  <Application>Microsoft Office PowerPoint</Application>
  <PresentationFormat>Panoramiczny</PresentationFormat>
  <Paragraphs>123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Wingdings</vt:lpstr>
      <vt:lpstr>Motyw pakietu Office</vt:lpstr>
      <vt:lpstr>Seminarium końcowe  Podsumowanie działań w zakresie wzmacniania dialogu społecznego w sektorze samorządu terytorialnego</vt:lpstr>
      <vt:lpstr>Główne fazy projektu</vt:lpstr>
      <vt:lpstr>Główne fazy projektu II</vt:lpstr>
      <vt:lpstr>Pilotaż –  rezultaty</vt:lpstr>
      <vt:lpstr>Prezentacja programu PowerPoint</vt:lpstr>
      <vt:lpstr>Porozumienie – Piotrków Trybunalski </vt:lpstr>
      <vt:lpstr>Porozumienie – Wałbrzych </vt:lpstr>
      <vt:lpstr>Porozumienie – Wałbrzych </vt:lpstr>
      <vt:lpstr>Stan obecny samorządu </vt:lpstr>
      <vt:lpstr>Obraz sytuacji </vt:lpstr>
      <vt:lpstr>Konstytucja RP</vt:lpstr>
      <vt:lpstr>Obraz gmin - Rozkład dochodów gmin jest skrajnie asymetryczny.  </vt:lpstr>
      <vt:lpstr>Podsumowanie:</vt:lpstr>
      <vt:lpstr> </vt:lpstr>
      <vt:lpstr>Modelowa procedura tworzenia ram dialogu </vt:lpstr>
      <vt:lpstr>Wstępna faza przygotowawcza </vt:lpstr>
      <vt:lpstr>Właściwe działania przygotowawcze </vt:lpstr>
      <vt:lpstr>Negocjacje </vt:lpstr>
      <vt:lpstr>Negocjacje- przykładowe obszary </vt:lpstr>
      <vt:lpstr>Po zawarciu porozumienia... upowszechnienie </vt:lpstr>
      <vt:lpstr>A za jakiś czas... przegląd porozumienia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Barbara Surdykowska</dc:creator>
  <cp:lastModifiedBy>Barbara Surdykowska</cp:lastModifiedBy>
  <cp:revision>5</cp:revision>
  <dcterms:created xsi:type="dcterms:W3CDTF">2023-12-03T16:51:10Z</dcterms:created>
  <dcterms:modified xsi:type="dcterms:W3CDTF">2023-12-05T09:45:35Z</dcterms:modified>
</cp:coreProperties>
</file>