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1" r:id="rId3"/>
    <p:sldId id="257" r:id="rId4"/>
    <p:sldId id="258" r:id="rId5"/>
    <p:sldId id="259" r:id="rId6"/>
    <p:sldId id="264" r:id="rId7"/>
    <p:sldId id="262" r:id="rId8"/>
    <p:sldId id="260" r:id="rId9"/>
    <p:sldId id="263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FCFE868C-57B2-4F7F-9730-B72B649A2C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38C77ED-F83B-4A15-AA43-BE3A45806E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56637A-4F06-4C3A-A0BD-74B15DEE02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6D32EAA-25FE-4279-B0E1-2A4EF0BA1E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AC4F1-A5D0-4CF9-B511-89AA7F5C17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4596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B315C-1159-4494-BB51-A9C829BFBF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0415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BAF53A-CDFD-4650-AFBC-77AEA7A5C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9A7A0D7-C1F0-479B-B7CA-13EEA7E1C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B70133-EE32-4FC0-9349-336455C2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138B9D-7D8C-4565-83CE-7376F72B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49C44B-8C6B-47B2-9FE4-31981B92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23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C82D8A-CBD9-4ADF-B8C1-77631813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4002DFF-34E7-4D18-81F9-1E782F39D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8E4AB7-B1A6-4364-8521-D8D7E6B93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F20C31-D143-433A-B408-F3A14352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5EBE4E-CC20-4E18-BFC7-34F294DE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80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0149E1B-969F-4558-ADC8-CA506C16C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3DF3538-D746-4F57-8DE1-82A922F64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4557CB-317D-47F1-ABC2-7D6116C02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14BEF9-CB70-480E-82D7-7994E9DB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E2197A-FAF6-462B-BD5D-4F478ED4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64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F2A882-AD59-4A86-9493-6A4D727C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E9F857-8DE4-470E-8BBB-6C8C51BDF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CE3147-ACE0-4CCC-AF86-80295793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F8BB9E-7084-443A-9A50-97BB1837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7EAB22-CD21-4CD7-86E6-B8464332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9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7548E3-0E6E-4D98-BB77-D1FE10AF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55DB90-5192-4AE2-AD95-29CB4BF3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85E076-9F6E-49B7-B23E-3A75E893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3401922-093A-4D50-A20B-9C721D7B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48D833-B9EF-4447-9B82-3B874A4B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43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5CA519-C0D5-4E77-8B80-6EF418D6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BDE856-21B5-4423-AF4F-D73725298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A67EB94-5D8E-4B0A-B016-EA5D1B3EF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70DE189-CF5F-480A-AD93-38AE9A8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A994F-C423-41DE-A7D2-A0650F77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B25F42C-B31C-42B2-92D5-94B7E9D0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237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981252-D8F7-409A-88D4-832F6852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32A6CC-3243-495E-8610-8A410AD7F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2EC5972-EAFA-44F5-9B4C-6133446D6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7643B5C-C0D4-4704-804A-64349F49F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C3C9CC5-9D88-457F-A686-6EC27C81C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647DA53-70E8-4B32-87E2-696CAE87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B8B3CE1-D6A1-487D-A7CE-F9F84B0A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C12A396-5FA3-4966-9C22-1EF6A4C2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661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2D073D-C705-4872-AD7E-AB9D504B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2A9CA1B-331D-4E3E-93EA-3FD0142E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3EE781F-CF9B-49E9-B2E8-1A208C58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BF09F73-54FE-488A-95EF-88374787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581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BF865FF-649D-4269-B811-27A63A8A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429B848-5A60-4E15-A3D8-F06F989D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E720F38-50A3-4BBF-9FF9-DF7A1B9A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A1DB3-670B-4420-B9CD-AB5D3718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915CE5-A99B-4696-8A27-3E797959D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6DB9D12-0A7B-4003-8E9B-CB30E8C99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EBA70D4-3636-46C6-A2B8-46E2892D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C59187C-93B1-48E8-B97F-7FD747C5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3D4A85-29B2-4C19-B0E6-85D10FDE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41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597DA1-1498-42F5-8E54-0A8C7B20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AB43771-13C9-4990-90F3-2A396C2D5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80EB89-602C-4F97-B4EF-F6D67E6AB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2C0F76A-CB2E-4425-9FCE-4BCD30C8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72E939C-1798-4EA3-9B16-23E0C3B8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758CBA6-2C7D-4775-996C-28C6BA53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5003F00-5F54-49B2-ABDC-EBB99E95D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04B762-2ED5-4F79-8E45-7DA3261FC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766615-A03C-4CA6-B0C0-5A2A50B8C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7FB4-7713-4B10-BC0D-CD89142D75C7}" type="datetimeFigureOut">
              <a:rPr lang="pl-PL" smtClean="0"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7831EA-FCB0-44E9-B3EC-B4A46332F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1710B4-F561-4DE4-9AAD-A0CD01418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FCFCA-BD0B-4979-8F87-A39E855A9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7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Bezpieczeństwo i Higiena Pracy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Paulina Barańska</a:t>
            </a:r>
          </a:p>
          <a:p>
            <a:r>
              <a:rPr lang="pl-PL" dirty="0"/>
              <a:t>Pełnomocnik ds. BHP </a:t>
            </a:r>
          </a:p>
          <a:p>
            <a:r>
              <a:rPr lang="pl-PL" dirty="0"/>
              <a:t>KK NSZZ „Solidarność”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12600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Świadczenie z ubezpieczenia wypadkowego</a:t>
            </a:r>
            <a:endParaRPr lang="pl-PL" sz="40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4689"/>
            <a:ext cx="9144000" cy="4066199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ZUS może zakwestionować wypłatę na podstawie art. 21 ust. 1 ustawy z dnia 30 października 2002 r. o ubezpieczeniu społecznym z tytułu wypadków przy pracy i chorób zawodowych </a:t>
            </a:r>
          </a:p>
          <a:p>
            <a:pPr lvl="0" algn="l"/>
            <a:endParaRPr lang="pl-PL" sz="2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/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świadczenia z ubezpieczenia wypadkowego nie przysługują ubezpieczonemu,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gdy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wyłączną przyczyną wypadków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było udowodnione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naruszenie przez ubezpieczonego przepisów dotyczących ochrony życia i zdrowia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spowodowane przez niego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umyślnie lub wskutek rażącego niedbalstwa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pl-PL" sz="25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3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1206"/>
            <a:ext cx="9144000" cy="733765"/>
          </a:xfrm>
        </p:spPr>
        <p:txBody>
          <a:bodyPr>
            <a:normAutofit/>
          </a:bodyPr>
          <a:lstStyle/>
          <a:p>
            <a:r>
              <a:rPr lang="pl-PL" sz="4400" b="1" dirty="0">
                <a:solidFill>
                  <a:prstClr val="black"/>
                </a:solidFill>
              </a:rPr>
              <a:t>Kontrola BHP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95193"/>
            <a:ext cx="9144000" cy="5220261"/>
          </a:xfrm>
        </p:spPr>
        <p:txBody>
          <a:bodyPr>
            <a:normAutofit fontScale="775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Pracodawca </a:t>
            </a: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 prawo przeprowadzić kontrolę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bezpieczeństwa i higieny pracy w miejscu świadczenia przez pracownika pracy zdalnej (art.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 znowelizowanego K.P.).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Zasady tej kontroli  określone są w: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porozumieniu zawieranym między pracodawcą i zakładową organizacją związkową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lub zakładowymi organizacjami związkowymi (art.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 i 2 w związku z 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6 pkt 6 K.P.) albo w: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regulaminie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wydanym przez pracodawcę (jeżeli nie doszło do zawarcia porozumienia bądź gdy u danego pracodawcy nie działają organizacje związkowe - 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3 i 4 w związku z 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6 pkt 6) K.P.) albo w: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poleceniu wykonywania pracy zdalnej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albo w </a:t>
            </a: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porozumieniu zawartym z pracownikiem 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jeżeli nie wydano regulaminu albo nie zawarto porozumienia z zakładowymi organizacjami związkowymi (art.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5 </a:t>
            </a:r>
            <a:r>
              <a:rPr lang="pl-PL" sz="19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2 w zw. z 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7 i § 6 pkt 6 K.P.)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Jeżeli pracodawca w trakcie kontroli pracy zdalnej </a:t>
            </a: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stwierdzi uchybienia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 przestrzeganiu przepisów i zasad w zakresie bhp określonych w ocenie ryzyka zawodowego </a:t>
            </a:r>
            <a:r>
              <a:rPr lang="pl-PL" sz="1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zobowiązuje pracownika do usunięcia stwierdzonych uchybień we wskazanym terminie albo cofa zgodę na wykonywanie pracy zdalnej przez tego pracownika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W przypadku wycofania zgody na wykonywanie pracy zdalnej pracownik rozpoczyna pracę w dotychczasowym miejscu pracy w terminie określonym przez pracodawcę (art. 67</a:t>
            </a:r>
            <a:r>
              <a:rPr lang="pl-PL" sz="1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</a:t>
            </a:r>
            <a:r>
              <a:rPr lang="pl-PL" sz="1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3 K.P.).</a:t>
            </a:r>
          </a:p>
          <a:p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4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8543"/>
            <a:ext cx="9144000" cy="56477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Kontrola BHP a prawo do prywatności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43319"/>
            <a:ext cx="9144000" cy="5035140"/>
          </a:xfrm>
        </p:spPr>
        <p:txBody>
          <a:bodyPr>
            <a:normAutofit fontScale="92500"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Kontrola powinna być przeprowadzona 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porozumieniu z pracownikiem w miejscu wykonywania pracy zdalnej, oraz w godzinach pracy pracownika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Jednak gdy praca zdalna jest świadczona w 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miejscu zamieszkania pracownika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kontrola pracodawcy w zakresie bhp musi przebiegać z 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poszanowaniem prawa pracownika i pozostałych domowników do prywatności, i nie może utrudniać korzystania z pomieszczeń domowych w sposób zgodny z ich przeznaczeniem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(art. 67</a:t>
            </a:r>
            <a:r>
              <a:rPr lang="pl-PL" sz="20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2 K.P.).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prawo do prywatności przewidziane art. 47 Konstytucji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Wszakże z tego przepisu wynika, że każdy ma prawo do ochrony prawnej życia prywatnego i rodzinnego.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prawo do ochrony miru domowego, zawarte w art. 50 </a:t>
            </a:r>
            <a:r>
              <a:rPr lang="pl-PL" sz="2000" b="1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1 Konstytucji, dodatkowo chronione przez art. 193 Kodeksu Karnego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Wszakże po stronie pracownika istnieje uprawnienie do decydowania o tym, kto przebywa w miejscu, do którego przysługuje mu prawo (mieszkanie, dom) i wypływa z ochrony przed naruszeniem prywatnej sfery człowieka.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Zaleca się 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przeprowadzenie kontroli również zdalnie, z użyciem narzędzi teleinformatycznych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Taki zapis mógłby zostać umieszczony w porozumieniu dotyczącym zasad kontroli BHP w pracy zdalnej.</a:t>
            </a:r>
            <a:endParaRPr lang="pl-PL" sz="2000" dirty="0">
              <a:solidFill>
                <a:prstClr val="black"/>
              </a:solidFill>
            </a:endParaRPr>
          </a:p>
          <a:p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0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2258" y="1122363"/>
            <a:ext cx="9556377" cy="576551"/>
          </a:xfrm>
        </p:spPr>
        <p:txBody>
          <a:bodyPr>
            <a:noAutofit/>
          </a:bodyPr>
          <a:lstStyle/>
          <a:p>
            <a:pPr algn="l"/>
            <a:r>
              <a:rPr lang="pl-PL" sz="3600" b="1" dirty="0"/>
              <a:t>Obowiązki pracodawcy w zakresie BHP pracy zdalnej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98914"/>
            <a:ext cx="9144000" cy="4540521"/>
          </a:xfrm>
        </p:spPr>
        <p:txBody>
          <a:bodyPr>
            <a:normAutofit fontScale="325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6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bezpiecznych i higienicznych warunków pracy przy odpowiednim wykorzystaniu osiągnięć nauki i techniki.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6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62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</a:t>
            </a:r>
            <a:r>
              <a:rPr lang="pl-PL" sz="6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§1 </a:t>
            </a:r>
            <a:r>
              <a:rPr lang="pl-PL" sz="6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znowelizowanego Kodeksu Pracy poprzez odesłanie do działu dziesiątego K.P. </a:t>
            </a:r>
            <a:r>
              <a:rPr lang="pl-PL" sz="6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 wyłączeniem</a:t>
            </a:r>
            <a:r>
              <a:rPr lang="pl-PL" sz="6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obowiązków określonych w:</a:t>
            </a:r>
          </a:p>
          <a:p>
            <a:pPr lvl="0" algn="l"/>
            <a:endParaRPr lang="pl-PL" sz="21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208 § 1 (współdziałanie pracodawców; koordynator BHP),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209</a:t>
            </a:r>
            <a:r>
              <a:rPr lang="pl-PL" sz="49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pl-PL" sz="4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obowiązki pracodawcy w zakresie udzielania pierwszej pomocy</a:t>
            </a: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212 pkt 1 (</a:t>
            </a:r>
            <a:r>
              <a:rPr lang="pl-PL" sz="4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organizacja stanowiska pracy zgodnie z przepisami i zasadami BHP</a:t>
            </a: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i 4 (dbałość o bezpieczny i higieniczny stan pomieszczeń pracy i </a:t>
            </a:r>
            <a:r>
              <a:rPr lang="pl-PL" sz="49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wyposażenia technicznego</a:t>
            </a: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213 (wymagania w zakresie BHP dla obiektów i pomieszczeń),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214 (odpowiedni standard pomieszczeń pracy),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art. 232 (obowiązek zapewnienia profilaktycznych posiłków i napojów),</a:t>
            </a:r>
          </a:p>
          <a:p>
            <a:pPr marL="228600" lvl="0" indent="-228600" algn="just">
              <a:lnSpc>
                <a:spcPct val="115000"/>
              </a:lnSpc>
              <a:spcBef>
                <a:spcPts val="0"/>
              </a:spcBef>
              <a:buFontTx/>
              <a:buChar char="-"/>
            </a:pPr>
            <a:r>
              <a:rPr lang="pl-PL" sz="49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233 (obowiązek zapewnienia środków i urządzeń higieniczno-sanitarnych). 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endParaRPr lang="pl-PL" sz="38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just">
              <a:lnSpc>
                <a:spcPct val="115000"/>
              </a:lnSpc>
              <a:spcBef>
                <a:spcPts val="0"/>
              </a:spcBef>
              <a:buFontTx/>
              <a:buChar char="-"/>
            </a:pPr>
            <a:endParaRPr lang="pl-PL" sz="21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5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226 </a:t>
            </a: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K.P.,</a:t>
            </a: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pracodawca </a:t>
            </a: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ocenia i dokumentuje ryzyko zawodowe związane z wykonywaną pracą oraz </a:t>
            </a:r>
            <a:r>
              <a:rPr lang="pl-PL" sz="5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stosuje niezbędne środki profilaktyczne zmniejszające ryzyko</a:t>
            </a: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5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Pracodawca informuje pracowników o ryzyku zawodowym, które wiąże się z wykonywaną pracą, oraz o zasadach ochrony przed zagrożeniami. 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8541"/>
            <a:ext cx="9144000" cy="661811"/>
          </a:xfrm>
        </p:spPr>
        <p:txBody>
          <a:bodyPr/>
          <a:lstStyle/>
          <a:p>
            <a:r>
              <a:rPr lang="pl-PL" sz="4000" b="1" dirty="0">
                <a:solidFill>
                  <a:prstClr val="black"/>
                </a:solidFill>
              </a:rPr>
              <a:t>Ocena ryzyka zawodowego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76401"/>
            <a:ext cx="9144000" cy="4802058"/>
          </a:xfrm>
        </p:spPr>
        <p:txBody>
          <a:bodyPr>
            <a:normAutofit fontScale="2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67</a:t>
            </a:r>
            <a:r>
              <a:rPr lang="pl-PL" sz="80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§5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znowelizowanego K.P. przy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ocenie ryzyka zawodowego pracownika wykonującego pracę zdalną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uwzględnia się w szczególności wpływ tej pracy na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wzrok, układ mięśniowo-szkieletowy oraz uwarunkowania psychospołeczne 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tej pracy.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podstawie wyników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tej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oceny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pracodawca opracowuje informację zawierającą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zasady i sposoby właściwej organizacji stanowiska pracy zdalnej, z uwzględnieniem wymagań ergonomii;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zasady bezpiecznego i higienicznego wykonywania pracy zdalnej;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czynności do wykonania po zakończeniu wykonywania pracy zdalnej;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 zasady postępowania w sytuacjach awaryjnych stwarzających zagrożenie dla życia lub zdrowia ludzkiego.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Pracodawca może sporządzić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uniwersalną ocenę ryzyka zawodowego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dla poszczególnych grup stanowisk pracy zdalnej. 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Wszelkie działania związane z tą oceną powinny być </a:t>
            </a:r>
            <a:r>
              <a:rPr lang="pl-PL" sz="8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konsultowane z pracownikami 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lub ich przedstawicielami (art. 237</a:t>
            </a:r>
            <a:r>
              <a:rPr lang="pl-PL" sz="80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11a</a:t>
            </a:r>
            <a:r>
              <a:rPr lang="pl-PL" sz="8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 pkt 2 Kodeksu Pracy). </a:t>
            </a:r>
          </a:p>
          <a:p>
            <a:endParaRPr lang="pl-P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1207"/>
            <a:ext cx="9144000" cy="584181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Czynniki narażenia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81954"/>
            <a:ext cx="9144000" cy="5388828"/>
          </a:xfrm>
        </p:spPr>
        <p:txBody>
          <a:bodyPr>
            <a:normAutofit fontScale="85000" lnSpcReduction="10000"/>
          </a:bodyPr>
          <a:lstStyle/>
          <a:p>
            <a:pPr lvl="0" algn="l"/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Czynniki niebezpieczne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ryzyko porażenia prądem elektrycznym, 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wystąpienie pożaru, 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poślizgnięcie się, 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potknięcie się,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upadek,</a:t>
            </a:r>
          </a:p>
          <a:p>
            <a:pPr lvl="0" indent="-2286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oparzenie.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Uciążliwe czynniki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Fizyczne: 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oświetlenie (naturalne, 500lx), hałas (max 55 </a:t>
            </a:r>
            <a:r>
              <a:rPr lang="pl-PL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db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cicha muzyka, badanie miernikami), temperatura  (20–24 °C,  wilgotność powietrza ok. 40–60%), PEM, obciążenia układu mięśniowo-szkieletowego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Psychospołeczne: 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zwiększone wymagania pracy, technostres, zwiększony monitoring pracy, zaburzona równowaga praca – dom, izolacja, praca w czasie wolnym, zmniejszona regeneracja psychofizyczna, </a:t>
            </a:r>
            <a:r>
              <a:rPr lang="pl-PL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mobbing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cyfrowy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727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6551"/>
          </a:xfrm>
        </p:spPr>
        <p:txBody>
          <a:bodyPr>
            <a:normAutofit fontScale="90000"/>
          </a:bodyPr>
          <a:lstStyle/>
          <a:p>
            <a:r>
              <a:rPr lang="pl-PL" sz="4400" b="1" dirty="0">
                <a:solidFill>
                  <a:prstClr val="black"/>
                </a:solidFill>
              </a:rPr>
              <a:t>Polecenie pracy zdalnej a BHP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5012"/>
            <a:ext cx="9144000" cy="4428564"/>
          </a:xfrm>
        </p:spPr>
        <p:txBody>
          <a:bodyPr/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przypadku wykonywania pracy zdalnie na polecenie pracodawcy (art. 67</a:t>
            </a:r>
            <a:r>
              <a:rPr lang="pl-PL" sz="32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 </a:t>
            </a:r>
            <a:r>
              <a:rPr lang="pl-PL" sz="3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3 K.P.) świadczenie pracy zdalnie będzie  możliwe jedynie, jeżeli pracownik złoży bezpośrednio przed wydaniem polecenia oświadczenie w postaci papierowej lub elektronicznej, że posiada </a:t>
            </a:r>
            <a:r>
              <a:rPr lang="pl-PL" sz="3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warunki lokalowe i techniczne</a:t>
            </a:r>
            <a:r>
              <a:rPr lang="pl-PL" sz="3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wykonywania pracy zdalnej.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69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2637"/>
            <a:ext cx="9144000" cy="66204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Obowiązki bhp pracownika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41783"/>
            <a:ext cx="9144000" cy="4836676"/>
          </a:xfrm>
        </p:spPr>
        <p:txBody>
          <a:bodyPr>
            <a:normAutofit fontScale="85000" lnSpcReduction="10000"/>
          </a:bodyPr>
          <a:lstStyle/>
          <a:p>
            <a:pPr marL="228600" lvl="0" indent="-228600"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5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§6 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K.P. oświadczenie w postaci papierowej lub elektronicznej o zapoznaniu się z przygotowaną przez pracodawcę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oceną ryzyka zawodowego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oraz informacją zawierającą zasady bhp wykonywania pracy zdalnej 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oraz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zobowiązuje się do ich przestrzegania.</a:t>
            </a:r>
            <a:endParaRPr lang="pl-PL" sz="2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5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§7 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K.P. oświadczenie w postaci papierowej lub elektronicznej, zawierające potwierdzenie, że na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stanowisku pracy zdalnej w miejscu wskazanym przez pracownika i uzgodnionym z pracodawcą są zapewnione bezpieczne i higieniczne warunki tej pracy.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500" b="1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§8 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K.P. nakłada na pracownika obowiązek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organizacji stanowiska pracy zdalnej z uwzględnieniem wymagań ergonomii.</a:t>
            </a:r>
            <a:endParaRPr lang="pl-PL" sz="2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19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2353"/>
            <a:ext cx="9144000" cy="1205427"/>
          </a:xfrm>
        </p:spPr>
        <p:txBody>
          <a:bodyPr>
            <a:noAutofit/>
          </a:bodyPr>
          <a:lstStyle/>
          <a:p>
            <a:r>
              <a:rPr lang="pl-PL" sz="3600" b="1" dirty="0">
                <a:solidFill>
                  <a:prstClr val="black"/>
                </a:solidFill>
              </a:rPr>
              <a:t>Koszty organizacji stanowiska pracy zdalnej zgodnie z BHP</a:t>
            </a: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775012"/>
            <a:ext cx="9565341" cy="470344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5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§1 pkt 3 K.P. zwrot kosztów poniesionych przez pracownika w związku z </a:t>
            </a:r>
            <a:r>
              <a:rPr lang="pl-PL" sz="25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koniecznością technicznego dostosowania stanowiska pracy zdalnej do wymogów BHP  </a:t>
            </a:r>
          </a:p>
          <a:p>
            <a:pPr marL="228600" lvl="0" indent="-228600" algn="l">
              <a:buFont typeface="Wingdings" panose="05000000000000000000" pitchFamily="2" charset="2"/>
              <a:buChar char="ü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drodze porozumienia pomiędzy pracodawcą i zakładową organizacją związkową (art. 67</a:t>
            </a:r>
            <a:r>
              <a:rPr lang="pl-PL" sz="25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 i 2 K.P.)</a:t>
            </a:r>
          </a:p>
          <a:p>
            <a:pPr marL="228600" lvl="0" indent="-228600" algn="l">
              <a:buFont typeface="Wingdings" panose="05000000000000000000" pitchFamily="2" charset="2"/>
              <a:buChar char="ü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bądź na drodze indywidulanych ustaleń pomiędzy pracodawcą a pracownikiem w postaci ekwiwalentu pieniężnego (art. 67</a:t>
            </a:r>
            <a:r>
              <a:rPr lang="pl-PL" sz="25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§3 K.P.), </a:t>
            </a:r>
          </a:p>
          <a:p>
            <a:pPr marL="228600" lvl="0" indent="-228600" algn="l">
              <a:buFont typeface="Wingdings" panose="05000000000000000000" pitchFamily="2" charset="2"/>
              <a:buChar char="ü"/>
            </a:pP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bądź ryczałtu (art. 67</a:t>
            </a:r>
            <a:r>
              <a:rPr lang="pl-PL" sz="25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</a:t>
            </a:r>
            <a:r>
              <a:rPr lang="pl-PL" sz="25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§4 K.P.), który również może zastąpić zwrot kosztów ustalony na drodze porozumienia pomiędzy                         pracodawcą i zakładową organizacją związkową. </a:t>
            </a:r>
            <a:endParaRPr lang="pl-PL" sz="25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53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55417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Wypadek podczas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22888"/>
            <a:ext cx="9144000" cy="3893818"/>
          </a:xfrm>
        </p:spPr>
        <p:txBody>
          <a:bodyPr>
            <a:normAutofit fontScale="77500" lnSpcReduction="20000"/>
          </a:bodyPr>
          <a:lstStyle/>
          <a:p>
            <a:pPr marL="228600" lvl="0" indent="-22860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wypadek przy pracy uważa się nagłe zdarzenie wywołane przyczyną zewnętrzną powodujące uraz lub śmierć, które </a:t>
            </a:r>
            <a:r>
              <a:rPr lang="pl-PL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nastąpiło w związku z pracą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podczas lub w związku z wykonywaniem przez pracownika zwykłych czynności lub poleceń przełożonych;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podczas lub w związku z wykonywaniem przez pracownika czynności na rzecz pracodawcy, nawet bez polecenia;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w czasie pozostawania pracownika w dyspozycji pracodawcy w drodze między siedzibą pracodawcy a miejscem wykonywania obowiązku wynikającego ze stosunku pracy.</a:t>
            </a:r>
          </a:p>
          <a:p>
            <a:pPr lvl="0" algn="l"/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 art. 3 ustawy z dnia 30 października 2002 r. o ubezpieczeniu społecznym z tytułu wypadków przy pracy i chorób zawodowych)</a:t>
            </a:r>
            <a:endParaRPr lang="pl-PL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6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9247"/>
            <a:ext cx="9144000" cy="755417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prstClr val="black"/>
                </a:solidFill>
              </a:rPr>
              <a:t>Postępowanie powypadkowe w pracy zdalnej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3011"/>
            <a:ext cx="9144000" cy="4647878"/>
          </a:xfrm>
        </p:spPr>
        <p:txBody>
          <a:bodyPr>
            <a:no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 w przypadku pracy stacjonarnej (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237 § 1 pkt 1 i 2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K.P.) </a:t>
            </a:r>
          </a:p>
          <a:p>
            <a:pPr marL="228600" lvl="0" indent="-228600" algn="l">
              <a:buFontTx/>
              <a:buChar char="-"/>
            </a:pP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sposób i tryb postępowania przy ustalaniu okoliczności i przyczyn wypadku przy pracy oraz sposób jego dokumentowania, a także zakres informacji zamieszczanych w rejestrze wypadków przy pracy, jak również  określenie składu zespołu powypadkowego ustala się na podstawie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rozporządzenia Rady Ministrów z dnia 1 lipca 2009 r. w sprawie ustalania okoliczności i przyczyn wypadków przy pracy.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67</a:t>
            </a:r>
            <a:r>
              <a:rPr lang="pl-PL" sz="2300" baseline="30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10 znowelizowanego K.P. określa 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warunki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oględzin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miejsca wypadku pracy zdalnej, których dokonuje się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 zgłoszeniu wypadku przy pracy zdalnej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terminie uzgodnionym przez pracownika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3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albo jego domownika</a:t>
            </a:r>
            <a:r>
              <a:rPr lang="pl-PL" sz="23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 przypadku gdy pracownik ze względu na stan zdrowia nie jest w stanie uzgodnić tego terminu i członków zespołu powypadkowego</a:t>
            </a:r>
            <a:endParaRPr lang="pl-PL" sz="23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2729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1575</Words>
  <Application>Microsoft Office PowerPoint</Application>
  <PresentationFormat>Panoramiczny</PresentationFormat>
  <Paragraphs>101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Bezpieczeństwo i Higiena Pracy w Pracy Zdalnej</vt:lpstr>
      <vt:lpstr>Obowiązki pracodawcy w zakresie BHP pracy zdalnej</vt:lpstr>
      <vt:lpstr>Ocena ryzyka zawodowego w pracy zdalnej</vt:lpstr>
      <vt:lpstr>Czynniki narażenia w pracy zdalnej</vt:lpstr>
      <vt:lpstr>Polecenie pracy zdalnej a BHP</vt:lpstr>
      <vt:lpstr>Obowiązki bhp pracownika w pracy zdalnej</vt:lpstr>
      <vt:lpstr>Koszty organizacji stanowiska pracy zdalnej zgodnie z BHP</vt:lpstr>
      <vt:lpstr>Wypadek podczas pracy zdalnej</vt:lpstr>
      <vt:lpstr>Postępowanie powypadkowe w pracy zdalnej</vt:lpstr>
      <vt:lpstr>Świadczenie z ubezpieczenia wypadkowego</vt:lpstr>
      <vt:lpstr>Kontrola BHP w pracy zdalnej</vt:lpstr>
      <vt:lpstr>Kontrola BHP a prawo do prywatności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Jażdżewski</dc:creator>
  <cp:lastModifiedBy>Igor Dorawa</cp:lastModifiedBy>
  <cp:revision>9</cp:revision>
  <cp:lastPrinted>2023-04-28T14:45:03Z</cp:lastPrinted>
  <dcterms:created xsi:type="dcterms:W3CDTF">2022-11-30T07:00:57Z</dcterms:created>
  <dcterms:modified xsi:type="dcterms:W3CDTF">2023-04-28T14:54:35Z</dcterms:modified>
</cp:coreProperties>
</file>