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6" r:id="rId4"/>
    <p:sldId id="271" r:id="rId5"/>
    <p:sldId id="264" r:id="rId6"/>
    <p:sldId id="265" r:id="rId7"/>
    <p:sldId id="257" r:id="rId8"/>
    <p:sldId id="272" r:id="rId9"/>
    <p:sldId id="261" r:id="rId10"/>
    <p:sldId id="273" r:id="rId11"/>
    <p:sldId id="262" r:id="rId12"/>
    <p:sldId id="267" r:id="rId13"/>
    <p:sldId id="268" r:id="rId14"/>
    <p:sldId id="270" r:id="rId15"/>
    <p:sldId id="274" r:id="rId16"/>
    <p:sldId id="275" r:id="rId17"/>
    <p:sldId id="276" r:id="rId1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B4927EE-9EB2-4EDF-8431-DCC0FAD337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E88A664-DDED-4DD8-9A8E-4B08B4A2C9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BE038DE-95FE-4E60-86BD-C1A92C4276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9E38A0B-75D4-4AB0-AADC-8531CCF944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9EE8D-06C9-4ADA-90F6-09823A4B68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52451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041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Nowe przepisy o kontroli trzeźwości pracowników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Dr Anna Reda-Ciszewska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Usprawiedliwiona nieobecność w pracy art. 22</a:t>
            </a:r>
            <a:r>
              <a:rPr lang="pl-PL" b="1" baseline="30000" dirty="0"/>
              <a:t>1d </a:t>
            </a:r>
            <a:r>
              <a:rPr lang="pl-PL" b="1" dirty="0"/>
              <a:t>§ 8 i art. 22</a:t>
            </a:r>
            <a:r>
              <a:rPr lang="pl-PL" b="1" baseline="30000" dirty="0"/>
              <a:t>1f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W przypadku, gdy wynik badania </a:t>
            </a:r>
            <a:r>
              <a:rPr lang="pl-PL" b="1" dirty="0"/>
              <a:t>nie wskazuje </a:t>
            </a:r>
            <a:r>
              <a:rPr lang="pl-PL" dirty="0"/>
              <a:t>na stan po użyciu alkoholu albo stan nietrzeźwości pracownika, okres niedopuszczenia pracownika do pracy jest okresem usprawiedliwionej nieobecności w pracy, za który pracownik zachowuje prawo do wynagrodzenia.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Badanie przez organ porządku publicznego art. 22</a:t>
            </a:r>
            <a:r>
              <a:rPr lang="pl-PL" b="1" baseline="30000" dirty="0"/>
              <a:t>1d</a:t>
            </a:r>
            <a:r>
              <a:rPr lang="pl-PL" b="1" dirty="0"/>
              <a:t> § 3 i 4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just"/>
            <a:r>
              <a:rPr lang="pl-PL" dirty="0"/>
              <a:t>Na żądanie </a:t>
            </a:r>
            <a:r>
              <a:rPr lang="pl-PL" b="1" dirty="0"/>
              <a:t>pracodawcy lub pracownika </a:t>
            </a:r>
            <a:r>
              <a:rPr lang="pl-PL" dirty="0"/>
              <a:t>niedopuszczonego do pracy badanie stanu trzeźwości pracownika przeprowadza uprawniony organ powołany do ochrony porządku publicznego. </a:t>
            </a:r>
          </a:p>
          <a:p>
            <a:pPr algn="just"/>
            <a:r>
              <a:rPr lang="pl-PL" dirty="0"/>
              <a:t>Organ przeprowadza badanie stanu trzeźwości pracownika przy użyciu metod niewymagających badania laboratoryjnego.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Organ zleca badanie krwi przeprowadzenie badania, jeżeli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1) nie ma możliwości przeprowadzenia badania metodą </a:t>
            </a:r>
            <a:r>
              <a:rPr lang="pl-PL" dirty="0" err="1"/>
              <a:t>nielaboratoryjną</a:t>
            </a:r>
            <a:r>
              <a:rPr lang="pl-PL" dirty="0"/>
              <a:t> </a:t>
            </a:r>
          </a:p>
          <a:p>
            <a:pPr algn="just">
              <a:buNone/>
            </a:pPr>
            <a:r>
              <a:rPr lang="pl-PL" dirty="0"/>
              <a:t>2) pracownik niedopuszczony do pracy odmawia poddania się badaniu metodą </a:t>
            </a:r>
            <a:r>
              <a:rPr lang="pl-PL" dirty="0" err="1"/>
              <a:t>nielabratoryjną</a:t>
            </a:r>
            <a:r>
              <a:rPr lang="pl-PL" dirty="0"/>
              <a:t> </a:t>
            </a:r>
          </a:p>
          <a:p>
            <a:pPr algn="just">
              <a:buNone/>
            </a:pPr>
            <a:r>
              <a:rPr lang="pl-PL" dirty="0"/>
              <a:t>3) pracownik niedopuszczony do pracy żąda przeprowadzenia badania krwi pomimo przeprowadzenia badania metodą, </a:t>
            </a:r>
            <a:r>
              <a:rPr lang="pl-PL" dirty="0" err="1"/>
              <a:t>nielaboratoryjną</a:t>
            </a:r>
            <a:endParaRPr lang="pl-PL" dirty="0"/>
          </a:p>
          <a:p>
            <a:pPr algn="just">
              <a:buNone/>
            </a:pPr>
            <a:r>
              <a:rPr lang="pl-PL" dirty="0"/>
              <a:t>4) stan pracownika niedopuszczonego do pracy uniemożliwia przeprowadzenie badania metodą, </a:t>
            </a:r>
            <a:r>
              <a:rPr lang="pl-PL" dirty="0" err="1"/>
              <a:t>nielaboratoryjną</a:t>
            </a:r>
            <a:endParaRPr lang="pl-PL" dirty="0"/>
          </a:p>
          <a:p>
            <a:pPr algn="just">
              <a:buNone/>
            </a:pPr>
            <a:r>
              <a:rPr lang="pl-PL" dirty="0"/>
              <a:t>5) nie ma możliwości wskazania stężenia alkoholu z powodu przekroczenia zakresu pomiarowego urządzenia wykorzystywanego do pomiaru.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Badanie krwi (22</a:t>
            </a:r>
            <a:r>
              <a:rPr lang="pl-PL" b="1" baseline="30000" dirty="0"/>
              <a:t>1d</a:t>
            </a:r>
            <a:r>
              <a:rPr lang="pl-PL" b="1" dirty="0"/>
              <a:t> §7 </a:t>
            </a:r>
            <a:r>
              <a:rPr lang="pl-PL" b="1" dirty="0" err="1"/>
              <a:t>k.p</a:t>
            </a:r>
            <a:r>
              <a:rPr lang="pl-PL" b="1" dirty="0"/>
              <a:t>.) lub moczu (22</a:t>
            </a:r>
            <a:r>
              <a:rPr lang="pl-PL" b="1" baseline="30000" dirty="0"/>
              <a:t>1e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just"/>
            <a:r>
              <a:rPr lang="pl-PL" dirty="0"/>
              <a:t>Badanie trzeźwości przez organ porządku publicznego przeprowadza się z poszanowaniem </a:t>
            </a:r>
            <a:r>
              <a:rPr lang="pl-PL" b="1" dirty="0"/>
              <a:t>godności</a:t>
            </a:r>
            <a:r>
              <a:rPr lang="pl-PL" dirty="0"/>
              <a:t> i </a:t>
            </a:r>
            <a:r>
              <a:rPr lang="pl-PL" b="1" dirty="0"/>
              <a:t>intymności</a:t>
            </a:r>
            <a:r>
              <a:rPr lang="pl-PL" dirty="0"/>
              <a:t> pracownika. </a:t>
            </a:r>
          </a:p>
          <a:p>
            <a:pPr algn="just"/>
            <a:r>
              <a:rPr lang="pl-PL" dirty="0"/>
              <a:t>Zabiegu pobrania </a:t>
            </a:r>
            <a:r>
              <a:rPr lang="pl-PL" b="1" dirty="0"/>
              <a:t>krwi</a:t>
            </a:r>
            <a:r>
              <a:rPr lang="pl-PL" dirty="0"/>
              <a:t> dokonuje osoba posiadająca odpowiednie kwalifikacje zawodowe.</a:t>
            </a:r>
          </a:p>
          <a:p>
            <a:pPr algn="just"/>
            <a:r>
              <a:rPr lang="pl-PL" dirty="0"/>
              <a:t>Czynności związane z pobraniem </a:t>
            </a:r>
            <a:r>
              <a:rPr lang="pl-PL" b="1" dirty="0"/>
              <a:t>moczu</a:t>
            </a:r>
            <a:r>
              <a:rPr lang="pl-PL" dirty="0"/>
              <a:t> do badania odbywają się w obecności osoby posiadającej odpowiednie kwalifikacje zawodowe do przeprowadzania badania moczu, tej samej płci co pracownik, od którego pobiera się mocz.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b="1" dirty="0"/>
              <a:t>Informacja o wyniku badania przeprowadzonego przez organ porządku publicznego art. 22</a:t>
            </a:r>
            <a:r>
              <a:rPr lang="pl-PL" b="1" baseline="30000" dirty="0"/>
              <a:t>1d</a:t>
            </a:r>
            <a:r>
              <a:rPr lang="pl-PL" b="1" dirty="0"/>
              <a:t> § 10 </a:t>
            </a:r>
            <a:r>
              <a:rPr lang="pl-PL" b="1" dirty="0" err="1"/>
              <a:t>k.p</a:t>
            </a:r>
            <a:r>
              <a:rPr lang="pl-PL" b="1" dirty="0"/>
              <a:t>. lub art. 22</a:t>
            </a:r>
            <a:r>
              <a:rPr lang="pl-PL" b="1" baseline="30000" dirty="0"/>
              <a:t>1f</a:t>
            </a:r>
            <a:r>
              <a:rPr lang="pl-PL" b="1" dirty="0"/>
              <a:t> § 2-5 </a:t>
            </a:r>
            <a:r>
              <a:rPr lang="pl-PL" b="1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Organ przeprowadzający badanie </a:t>
            </a:r>
            <a:r>
              <a:rPr lang="pl-PL" b="1" dirty="0"/>
              <a:t>przekazuje</a:t>
            </a:r>
            <a:r>
              <a:rPr lang="pl-PL" dirty="0"/>
              <a:t> pracodawcy i pracownikowi niedopuszczonemu do pracy </a:t>
            </a:r>
            <a:r>
              <a:rPr lang="pl-PL" b="1" dirty="0"/>
              <a:t>informację</a:t>
            </a:r>
            <a:r>
              <a:rPr lang="pl-PL" dirty="0"/>
              <a:t> w formie pisemnej, obejmującą imię i nazwisko osoby badanej oraz jej numer PESEL, a w przypadku jego braku – serię i numer dokumentu potwierdzającego tożsamość, datę, godzinę oraz minutę przeprowadzonego badania, a także jego wynik. </a:t>
            </a:r>
          </a:p>
          <a:p>
            <a:pPr algn="just"/>
            <a:r>
              <a:rPr lang="pl-PL" dirty="0"/>
              <a:t>W przypadku przeprowadzenia kilku pomiarów organ przeprowadzający badanie przekazuje informację o czasie przeprowadzenia pomiarów i wyniku każdego z nich.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b="1" dirty="0"/>
              <a:t>Kontrola stanu trzeźwości w przypadku pracowników nieobjętych kontrolą prewencyjną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Wobec pracownika, który nie jest zatrudniony w grupie wskazanej w aktach wewnątrzzakładowych (</a:t>
            </a:r>
            <a:r>
              <a:rPr lang="pl-PL" dirty="0" err="1"/>
              <a:t>uzp</a:t>
            </a:r>
            <a:r>
              <a:rPr lang="pl-PL" dirty="0"/>
              <a:t>, </a:t>
            </a:r>
            <a:r>
              <a:rPr lang="pl-PL" dirty="0" err="1"/>
              <a:t>rp</a:t>
            </a:r>
            <a:r>
              <a:rPr lang="pl-PL" dirty="0"/>
              <a:t>, obwieszczenie) pracodawca nie może samodzielnie przeprowadzić kontroli trzeźwości.</a:t>
            </a:r>
          </a:p>
          <a:p>
            <a:pPr algn="just"/>
            <a:r>
              <a:rPr lang="pl-PL" dirty="0"/>
              <a:t> Jeżeli pracodawca uzna, że zachodzi </a:t>
            </a:r>
            <a:r>
              <a:rPr lang="pl-PL" b="1" dirty="0"/>
              <a:t>uzasadnione podejrzenie</a:t>
            </a:r>
            <a:r>
              <a:rPr lang="pl-PL" dirty="0"/>
              <a:t>, że pracownik stawił się do pracy w stanie po użyciu alkoholu lub w stanie nietrzeźwości, w stanie po zażyciu środka działającego podobnie … albo spożywał alkohol/środek… w czasie pracy pracodawca ma obowiązek niedopuszczenie pracownika do pracy albo zabronić kontynuowania pracy.</a:t>
            </a:r>
          </a:p>
          <a:p>
            <a:pPr algn="just"/>
            <a:r>
              <a:rPr lang="pl-PL" dirty="0"/>
              <a:t>W takim przypadku kontrolę może przeprowadzić tylko organ porządku publicznego (policja na żądanie pracodawcy albo pracownika).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Przetwarzanie informacji o przeprowadzonej kontroli (art. 22</a:t>
            </a:r>
            <a:r>
              <a:rPr lang="pl-PL" b="1" baseline="30000" dirty="0"/>
              <a:t>1c</a:t>
            </a:r>
            <a:r>
              <a:rPr lang="pl-PL" b="1" dirty="0"/>
              <a:t> § 6 i 7 i art. 22</a:t>
            </a:r>
            <a:r>
              <a:rPr lang="pl-PL" b="1" baseline="30000" dirty="0"/>
              <a:t>1e </a:t>
            </a:r>
            <a:r>
              <a:rPr lang="pl-PL" b="1" dirty="0"/>
              <a:t>§ 2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§ 6. Pracodawca przetwarza informacje o dacie, godzinie i minucie badania, oraz jego wyniku wskazującym na stan po użyciu alkoholu albo stan nietrzeźwości wyłącznie w przypadku, gdy jest to niezbędne do zapewnienia ochrony życia, zdrowia, mienia…, i przechowuje te informacje w aktach osobowych pracownika przez okres nieprzekraczający </a:t>
            </a:r>
            <a:r>
              <a:rPr lang="pl-PL" b="1" dirty="0"/>
              <a:t>roku</a:t>
            </a:r>
            <a:r>
              <a:rPr lang="pl-PL" dirty="0"/>
              <a:t> od dnia ich zebrania.</a:t>
            </a:r>
          </a:p>
          <a:p>
            <a:pPr algn="just"/>
            <a:r>
              <a:rPr lang="pl-PL" dirty="0"/>
              <a:t>§ 7. W przypadku zastosowania kary upomnienia, kary nagany lub kary pieniężnej pracodawca przechowuje informacje, o których mowa w § 6, w aktach osobowych pracownika do czasu uznania kary za niebyłą zgodnie z art. 113.</a:t>
            </a:r>
          </a:p>
          <a:p>
            <a:pPr algn="just"/>
            <a:r>
              <a:rPr lang="pl-PL" dirty="0"/>
              <a:t>§ 2. Przepisy art. 22</a:t>
            </a:r>
            <a:r>
              <a:rPr lang="pl-PL" baseline="30000" dirty="0"/>
              <a:t>1c</a:t>
            </a:r>
            <a:r>
              <a:rPr lang="pl-PL" dirty="0"/>
              <a:t> § 2–12 stosuje się odpowiednio.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Kontrola trzeźwości osób niebędących pracownikami (art. 22</a:t>
            </a:r>
            <a:r>
              <a:rPr lang="pl-PL" b="1" baseline="30000" dirty="0"/>
              <a:t>1h</a:t>
            </a:r>
            <a:r>
              <a:rPr lang="pl-PL" b="1" dirty="0"/>
              <a:t> 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Przepisy art. 22</a:t>
            </a:r>
            <a:r>
              <a:rPr lang="pl-PL" baseline="30000" dirty="0"/>
              <a:t>1c</a:t>
            </a:r>
            <a:r>
              <a:rPr lang="pl-PL" dirty="0"/>
              <a:t>–22</a:t>
            </a:r>
            <a:r>
              <a:rPr lang="pl-PL" baseline="30000" dirty="0"/>
              <a:t>1f</a:t>
            </a:r>
            <a:r>
              <a:rPr lang="pl-PL" dirty="0"/>
              <a:t> oraz przepisy wydane na podstawie art. 22</a:t>
            </a:r>
            <a:r>
              <a:rPr lang="pl-PL" baseline="30000" dirty="0"/>
              <a:t>1g</a:t>
            </a:r>
            <a:r>
              <a:rPr lang="pl-PL" dirty="0"/>
              <a:t> stosuje się odpowiednio do pracodawców organizujących pracę wykonywaną przez </a:t>
            </a:r>
            <a:r>
              <a:rPr lang="pl-PL" b="1" dirty="0"/>
              <a:t>osoby fizyczne na innej podstawie </a:t>
            </a:r>
            <a:r>
              <a:rPr lang="pl-PL" dirty="0"/>
              <a:t>niż stosunek pracy oraz osoby fizyczne prowadzące na własny rachunek działalność gospodarczą, a także do osób fizycznych wykonujących pracę na innej podstawie niż stosunek pracy oraz osób fizycznych prowadzących na własny rachunek działalność gospodarczą, których praca jest organizowana przez tych pracodawców.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Tryby kontroli trzeźwości w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l-PL" dirty="0"/>
              <a:t>w wyniku przeprowadzenia </a:t>
            </a:r>
            <a:r>
              <a:rPr lang="pl-PL" b="1" dirty="0"/>
              <a:t>prewencyjnej</a:t>
            </a:r>
            <a:r>
              <a:rPr lang="pl-PL" dirty="0"/>
              <a:t> kontroli trzeźwości lub kontroli pracowników na obecność w ich organizmach środków działających podobnie do alkoholu i uzyskania wyniku wskazującego na znajdowanie się przez pracownika w stanie po użyciu alkoholu albo w stanie nietrzeźwości lub w stanie po użyciu środka działającego podobnie do alkoholu; </a:t>
            </a:r>
          </a:p>
          <a:p>
            <a:pPr lvl="0" algn="just"/>
            <a:r>
              <a:rPr lang="pl-PL" dirty="0"/>
              <a:t>na podstawie </a:t>
            </a:r>
            <a:r>
              <a:rPr lang="pl-PL" b="1" dirty="0"/>
              <a:t>uzasadnionego podejrzenia pracodawcy </a:t>
            </a:r>
            <a:r>
              <a:rPr lang="pl-PL" dirty="0"/>
              <a:t>– w odniesieniu do pracowników nieobjętych kontrolą trzeźwości lub kontrolą na obecność środków działających podobnie do alkoholu (zarówno w przypadku, gdy pracodawca w ogóle nie wprowadził takich kontroli, jak i w odniesieniu do części pracowników, którzy nie spełniają ustawowych przesłanek objęcia kontrolą).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Przesłanki prewencyjnej kontroli trzeźwości art. 22</a:t>
            </a:r>
            <a:r>
              <a:rPr lang="pl-PL" b="1" baseline="30000" dirty="0"/>
              <a:t>1c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Jeżeli jest to niezbędne do zapewnienia </a:t>
            </a:r>
            <a:r>
              <a:rPr lang="pl-PL" b="1" dirty="0"/>
              <a:t>ochrony życia i zdrowia pracowników </a:t>
            </a:r>
            <a:r>
              <a:rPr lang="pl-PL" dirty="0"/>
              <a:t>lub innych osób lub ochrony mienia, pracodawca może wprowadzić kontrolę trzeźwości pracowników. </a:t>
            </a:r>
          </a:p>
          <a:p>
            <a:pPr algn="just"/>
            <a:r>
              <a:rPr lang="pl-PL" dirty="0"/>
              <a:t>Z </a:t>
            </a:r>
            <a:r>
              <a:rPr lang="pl-PL" dirty="0" err="1"/>
              <a:t>k.p</a:t>
            </a:r>
            <a:r>
              <a:rPr lang="pl-PL" dirty="0"/>
              <a:t>. nie wynika jednak obowiązek przeprowadzania przez pracodawcę kontroli trzeźwości pracowników!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Sposób przeprowadzania kontroli trzeźwości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22</a:t>
            </a:r>
            <a:r>
              <a:rPr lang="pl-PL" baseline="30000" dirty="0"/>
              <a:t>1c</a:t>
            </a:r>
            <a:r>
              <a:rPr lang="pl-PL" dirty="0"/>
              <a:t> § 4. Kontrola trzeźwości obejmuje badanie przy użyciu metod </a:t>
            </a:r>
            <a:r>
              <a:rPr lang="pl-PL" b="1" dirty="0"/>
              <a:t>niewymagających badania laboratoryjnego </a:t>
            </a:r>
            <a:r>
              <a:rPr lang="pl-PL" dirty="0"/>
              <a:t>za pomocą urządzenia posiadającego ważny dokument potwierdzający jego kalibrację lub wzorcowanie.</a:t>
            </a:r>
          </a:p>
          <a:p>
            <a:r>
              <a:rPr lang="pl-PL" dirty="0"/>
              <a:t>Art. 22</a:t>
            </a:r>
            <a:r>
              <a:rPr lang="pl-PL" baseline="30000" dirty="0"/>
              <a:t>1e</a:t>
            </a:r>
            <a:r>
              <a:rPr lang="pl-PL" dirty="0"/>
              <a:t> § 2 w przypadku kontroli na obecność </a:t>
            </a:r>
            <a:r>
              <a:rPr lang="pl-PL" b="1" dirty="0"/>
              <a:t>innych środków </a:t>
            </a:r>
            <a:r>
              <a:rPr lang="pl-PL" dirty="0"/>
              <a:t>przepisy art. 22</a:t>
            </a:r>
            <a:r>
              <a:rPr lang="pl-PL" baseline="30000" dirty="0"/>
              <a:t>1c</a:t>
            </a:r>
            <a:r>
              <a:rPr lang="pl-PL" dirty="0"/>
              <a:t> § 2–12 stosuje się odpowiednio.</a:t>
            </a:r>
          </a:p>
          <a:p>
            <a:pPr algn="just"/>
            <a:r>
              <a:rPr lang="pl-PL" dirty="0"/>
              <a:t>Kontrola trzeźwości nie może naruszać </a:t>
            </a:r>
            <a:r>
              <a:rPr lang="pl-PL" b="1" dirty="0"/>
              <a:t>godności</a:t>
            </a:r>
            <a:r>
              <a:rPr lang="pl-PL" dirty="0"/>
              <a:t> oraz </a:t>
            </a:r>
            <a:r>
              <a:rPr lang="pl-PL" b="1" dirty="0"/>
              <a:t>innych dóbr osobistych</a:t>
            </a:r>
            <a:r>
              <a:rPr lang="pl-PL" dirty="0"/>
              <a:t> pracownika.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Wprowadzanie kontroli trzeźwości u pracodawcy art. 22</a:t>
            </a:r>
            <a:r>
              <a:rPr lang="pl-PL" b="1" baseline="30000" dirty="0"/>
              <a:t>1c</a:t>
            </a:r>
            <a:r>
              <a:rPr lang="pl-PL" b="1" dirty="0"/>
              <a:t> § 10-11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b="1" dirty="0"/>
              <a:t>w układzie zbiorowym pracy</a:t>
            </a:r>
          </a:p>
          <a:p>
            <a:pPr algn="just"/>
            <a:r>
              <a:rPr lang="pl-PL" b="1" dirty="0"/>
              <a:t> w regulaminie pracy </a:t>
            </a:r>
          </a:p>
          <a:p>
            <a:pPr algn="just"/>
            <a:r>
              <a:rPr lang="pl-PL" b="1" dirty="0"/>
              <a:t> albo w obwieszczeniu</a:t>
            </a:r>
            <a:r>
              <a:rPr lang="pl-PL" dirty="0"/>
              <a:t>, jeżeli pracodawca nie jest objęty układem zbiorowym pracy lub nie jest obowiązany do ustalenia regulaminu pracy. </a:t>
            </a:r>
          </a:p>
          <a:p>
            <a:pPr algn="just"/>
            <a:r>
              <a:rPr lang="pl-PL" dirty="0"/>
              <a:t>O wprowadzeniu kontroli trzeźwości pracodawca informuje pracowników w sposób przyjęty u danego pracodawcy nie później niż 2 tygodnie przed rozpoczęciem jej przeprowadzania.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W tych aktach wprowadza się: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postanowienie o wprowadzeniu kontroli trzeźwości, z którego wynika </a:t>
            </a:r>
            <a:r>
              <a:rPr lang="pl-PL" b="1" dirty="0"/>
              <a:t>prawo pracodawcy </a:t>
            </a:r>
            <a:r>
              <a:rPr lang="pl-PL" dirty="0"/>
              <a:t>do samodzielnego przeprowadzania kontroli</a:t>
            </a:r>
          </a:p>
          <a:p>
            <a:r>
              <a:rPr lang="pl-PL" b="1" dirty="0"/>
              <a:t>grupę lub grupy pracowników </a:t>
            </a:r>
            <a:r>
              <a:rPr lang="pl-PL" dirty="0"/>
              <a:t>objętych kontrolą trzeźwości </a:t>
            </a:r>
          </a:p>
          <a:p>
            <a:r>
              <a:rPr lang="pl-PL" b="1" dirty="0"/>
              <a:t>sposób </a:t>
            </a:r>
            <a:r>
              <a:rPr lang="pl-PL" dirty="0"/>
              <a:t>przeprowadzania kontroli trzeźwości, w tym rodzaj urządzenia wykorzystywanego do kontroli, </a:t>
            </a:r>
          </a:p>
          <a:p>
            <a:r>
              <a:rPr lang="pl-PL" b="1" dirty="0"/>
              <a:t>czas i częstotliwość </a:t>
            </a:r>
            <a:r>
              <a:rPr lang="pl-PL" dirty="0"/>
              <a:t>jej przeprowadzania.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Wynik kontroli trzeźwości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/>
              <a:t>Badanie trzeźwości polega na stwierdzeniu:</a:t>
            </a:r>
          </a:p>
          <a:p>
            <a:pPr algn="just"/>
            <a:r>
              <a:rPr lang="pl-PL" b="1" dirty="0"/>
              <a:t> braku obecności alkoholu </a:t>
            </a:r>
            <a:r>
              <a:rPr lang="pl-PL" dirty="0"/>
              <a:t>w organizmie pracownika albo obecności alkoholu wskazującej na stan po użyciu alkoholu albo stan nietrzeźwości w rozumieniu art. 46 ust. 2 albo 3 ustawy z dnia 26 października 1982 r. o wychowaniu w trzeźwości i przeciwdziałaniu alkoholizmowi. Za równoznaczne ze stwierdzeniem braku obecności alkoholu w organizmie pracownika uznaje się przypadki, w których zawartość alkoholu </a:t>
            </a:r>
            <a:r>
              <a:rPr lang="pl-PL" b="1" dirty="0"/>
              <a:t>nie osiąga lub nie prowadzi do osiągnięcia wartości </a:t>
            </a:r>
            <a:r>
              <a:rPr lang="pl-PL" dirty="0"/>
              <a:t>właściwych dla stanu po użyciu alkoholu.</a:t>
            </a:r>
          </a:p>
          <a:p>
            <a:pPr algn="just"/>
            <a:r>
              <a:rPr lang="pl-PL" b="1" dirty="0"/>
              <a:t>obecności alkoholu </a:t>
            </a:r>
            <a:r>
              <a:rPr lang="pl-PL" dirty="0"/>
              <a:t>wskazującej na stan po użyciu alkoholu albo stan nietrzeźwości w rozumieniu odpowiednio art. 46 ust. 2 albo 3 w/</a:t>
            </a:r>
            <a:r>
              <a:rPr lang="pl-PL" dirty="0" err="1"/>
              <a:t>w</a:t>
            </a:r>
            <a:r>
              <a:rPr lang="pl-PL" dirty="0"/>
              <a:t> ustawy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Art. 46 ust. 2 i 3 ustawy o wychowaniu 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/>
              <a:t>Ust. 2. </a:t>
            </a:r>
            <a:r>
              <a:rPr lang="pl-PL" b="1" dirty="0"/>
              <a:t>Stan po użyciu alkoholu zachodzi</a:t>
            </a:r>
            <a:r>
              <a:rPr lang="pl-PL" dirty="0"/>
              <a:t>, gdy zawartość alkoholu w organizmie wynosi lub prowadzi do:</a:t>
            </a:r>
          </a:p>
          <a:p>
            <a:pPr>
              <a:buNone/>
            </a:pPr>
            <a:r>
              <a:rPr lang="pl-PL" dirty="0"/>
              <a:t>1) stężenia we krwi od 0,2‰ do 0,5‰ alkoholu albo</a:t>
            </a:r>
          </a:p>
          <a:p>
            <a:pPr>
              <a:buNone/>
            </a:pPr>
            <a:r>
              <a:rPr lang="pl-PL" dirty="0"/>
              <a:t>2) obecności w wydychanym powietrzu od 0,1 mg do 0,25 mg alkoholu w 1 dm</a:t>
            </a:r>
            <a:r>
              <a:rPr lang="pl-PL" baseline="30000" dirty="0"/>
              <a:t>3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Ust. 3. </a:t>
            </a:r>
            <a:r>
              <a:rPr lang="pl-PL" b="1" dirty="0"/>
              <a:t>Stan nietrzeźwości zachodzi</a:t>
            </a:r>
            <a:r>
              <a:rPr lang="pl-PL" dirty="0"/>
              <a:t>, gdy zawartość alkoholu w organizmie wynosi lub prowadzi do:</a:t>
            </a:r>
          </a:p>
          <a:p>
            <a:pPr>
              <a:buNone/>
            </a:pPr>
            <a:r>
              <a:rPr lang="pl-PL" dirty="0"/>
              <a:t>1) stężenia we krwi powyżej 0,5‰ alkoholu albo</a:t>
            </a:r>
          </a:p>
          <a:p>
            <a:pPr>
              <a:buNone/>
            </a:pPr>
            <a:r>
              <a:rPr lang="pl-PL" dirty="0"/>
              <a:t>2) obecności w wydychanym powietrzu powyżej 0,25 mg alkoholu w 1 dm</a:t>
            </a:r>
            <a:r>
              <a:rPr lang="pl-PL" baseline="30000" dirty="0"/>
              <a:t>3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Niedopuszczenie do pracy (art. 22</a:t>
            </a:r>
            <a:r>
              <a:rPr lang="pl-PL" b="1" baseline="30000" dirty="0"/>
              <a:t>1d</a:t>
            </a:r>
            <a:r>
              <a:rPr lang="pl-PL" b="1" dirty="0"/>
              <a:t> § 1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Pracodawca nie dopuszcza pracownika do pracy, jeżeli kontrola trzeźwości wykaże </a:t>
            </a:r>
            <a:r>
              <a:rPr lang="pl-PL" b="1" dirty="0"/>
              <a:t>obecność alkoholu w organizmie pracownika wskazującą na stan po użyciu alkoholu albo stan nietrzeźwości </a:t>
            </a:r>
            <a:r>
              <a:rPr lang="pl-PL" dirty="0"/>
              <a:t>w rozumieniu art. 46 ust. 2 albo 3 ustawy z dnia 26 października 1982 r. o wychowaniu w trzeźwości i przeciwdziałaniu alkoholizmowi albo zachodzi uzasadnione podejrzenie, że pracownik stawił się do pracy w stanie po użyciu alkoholu albo w stanie nietrzeźwości lub spożywał alkohol w czasie pracy.</a:t>
            </a:r>
          </a:p>
          <a:p>
            <a:pPr algn="just"/>
            <a:r>
              <a:rPr lang="pl-PL" dirty="0"/>
              <a:t>Ustawodawca </a:t>
            </a:r>
            <a:r>
              <a:rPr lang="pl-PL" b="1" dirty="0"/>
              <a:t>nie przewidział </a:t>
            </a:r>
            <a:r>
              <a:rPr lang="pl-PL" dirty="0"/>
              <a:t>możliwości niedopuszczenia pracownika do pracy, w których organizmie stężenie alkoholu jest niższe niż 0,2% we krwi lub 0,1 mg w 1 dm</a:t>
            </a:r>
            <a:r>
              <a:rPr lang="pl-PL" baseline="30000" dirty="0"/>
              <a:t>3</a:t>
            </a:r>
            <a:r>
              <a:rPr lang="pl-PL" dirty="0"/>
              <a:t> w wydychanym powietrzu.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1386</Words>
  <Application>Microsoft Office PowerPoint</Application>
  <PresentationFormat>Panoramiczny</PresentationFormat>
  <Paragraphs>73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Motyw pakietu Office</vt:lpstr>
      <vt:lpstr>Nowe przepisy o kontroli trzeźwości pracowników</vt:lpstr>
      <vt:lpstr>Tryby kontroli trzeźwości w k.p.</vt:lpstr>
      <vt:lpstr>Przesłanki prewencyjnej kontroli trzeźwości art. 221c k.p.</vt:lpstr>
      <vt:lpstr>Sposób przeprowadzania kontroli trzeźwości </vt:lpstr>
      <vt:lpstr>Wprowadzanie kontroli trzeźwości u pracodawcy art. 221c § 10-11 k.p.</vt:lpstr>
      <vt:lpstr>W tych aktach wprowadza się:</vt:lpstr>
      <vt:lpstr>Wynik kontroli trzeźwości</vt:lpstr>
      <vt:lpstr>Art. 46 ust. 2 i 3 ustawy o wychowaniu …</vt:lpstr>
      <vt:lpstr>Niedopuszczenie do pracy (art. 221d § 1 k.p.)</vt:lpstr>
      <vt:lpstr>Usprawiedliwiona nieobecność w pracy art. 221d § 8 i art. 221f k.p.</vt:lpstr>
      <vt:lpstr>Badanie przez organ porządku publicznego art. 221d § 3 i 4 k.p.</vt:lpstr>
      <vt:lpstr>Organ zleca badanie krwi przeprowadzenie badania, jeżeli:</vt:lpstr>
      <vt:lpstr>Badanie krwi (221d §7 k.p.) lub moczu (221e k.p.)</vt:lpstr>
      <vt:lpstr>Informacja o wyniku badania przeprowadzonego przez organ porządku publicznego art. 221d § 10 k.p. lub art. 221f § 2-5 k.p.</vt:lpstr>
      <vt:lpstr>Kontrola stanu trzeźwości w przypadku pracowników nieobjętych kontrolą prewencyjną</vt:lpstr>
      <vt:lpstr>Przetwarzanie informacji o przeprowadzonej kontroli (art. 221c § 6 i 7 i art. 221e § 2 k.p.)</vt:lpstr>
      <vt:lpstr>Kontrola trzeźwości osób niebędących pracownikami (art. 221h  k.p.)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Igor Dorawa</cp:lastModifiedBy>
  <cp:revision>6</cp:revision>
  <cp:lastPrinted>2023-04-28T15:14:49Z</cp:lastPrinted>
  <dcterms:created xsi:type="dcterms:W3CDTF">2022-11-30T07:00:57Z</dcterms:created>
  <dcterms:modified xsi:type="dcterms:W3CDTF">2023-04-28T15:14:53Z</dcterms:modified>
</cp:coreProperties>
</file>