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404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0013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9817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629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187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812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709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5728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3305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6831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725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675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3096A-C48E-4F66-84C5-B8FE2EC4E61B}" type="datetimeFigureOut">
              <a:rPr lang="pl-PL" smtClean="0"/>
              <a:t>2021-03-23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739F7-9EF4-41C7-9B60-05ECA41F73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941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2811716" y="1759353"/>
            <a:ext cx="3027609" cy="91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Fundator A</a:t>
            </a:r>
            <a:endParaRPr lang="pl-PL" dirty="0"/>
          </a:p>
        </p:txBody>
      </p:sp>
      <p:sp>
        <p:nvSpPr>
          <p:cNvPr id="5" name="Prostokąt zaokrąglony 4"/>
          <p:cNvSpPr/>
          <p:nvPr/>
        </p:nvSpPr>
        <p:spPr>
          <a:xfrm>
            <a:off x="6079959" y="1759353"/>
            <a:ext cx="3021600" cy="91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mtClean="0"/>
              <a:t>Fundator B</a:t>
            </a:r>
            <a:endParaRPr lang="pl-PL" dirty="0"/>
          </a:p>
        </p:txBody>
      </p:sp>
      <p:sp>
        <p:nvSpPr>
          <p:cNvPr id="6" name="Prostokąt zaokrąglony 5"/>
          <p:cNvSpPr/>
          <p:nvPr/>
        </p:nvSpPr>
        <p:spPr>
          <a:xfrm>
            <a:off x="4153383" y="2961191"/>
            <a:ext cx="3609373" cy="914400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Fundacja rodzinna</a:t>
            </a:r>
            <a:endParaRPr lang="pl-PL" dirty="0"/>
          </a:p>
        </p:txBody>
      </p:sp>
      <p:sp>
        <p:nvSpPr>
          <p:cNvPr id="7" name="Prostokąt zaokrąglony 6"/>
          <p:cNvSpPr/>
          <p:nvPr/>
        </p:nvSpPr>
        <p:spPr>
          <a:xfrm>
            <a:off x="3155189" y="244034"/>
            <a:ext cx="5605759" cy="914400"/>
          </a:xfrm>
          <a:prstGeom prst="roundRect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Schemat opodatkowania Fundacji rodzinnej</a:t>
            </a:r>
            <a:endParaRPr lang="pl-PL" dirty="0"/>
          </a:p>
        </p:txBody>
      </p:sp>
      <p:sp>
        <p:nvSpPr>
          <p:cNvPr id="8" name="Prostokąt zaokrąglony 7"/>
          <p:cNvSpPr/>
          <p:nvPr/>
        </p:nvSpPr>
        <p:spPr>
          <a:xfrm>
            <a:off x="277793" y="1076446"/>
            <a:ext cx="2013994" cy="15973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Wniesienie mienia do </a:t>
            </a:r>
            <a:r>
              <a:rPr lang="pl-PL" dirty="0" smtClean="0">
                <a:solidFill>
                  <a:schemeClr val="bg1"/>
                </a:solidFill>
              </a:rPr>
              <a:t>FR</a:t>
            </a:r>
            <a:br>
              <a:rPr lang="pl-PL" dirty="0" smtClean="0">
                <a:solidFill>
                  <a:schemeClr val="bg1"/>
                </a:solidFill>
              </a:rPr>
            </a:br>
            <a:r>
              <a:rPr lang="pl-PL" dirty="0" smtClean="0">
                <a:solidFill>
                  <a:schemeClr val="bg1"/>
                </a:solidFill>
              </a:rPr>
              <a:t>na </a:t>
            </a:r>
            <a:r>
              <a:rPr lang="pl-PL">
                <a:solidFill>
                  <a:schemeClr val="bg1"/>
                </a:solidFill>
              </a:rPr>
              <a:t>fundusz </a:t>
            </a:r>
            <a:r>
              <a:rPr lang="pl-PL" smtClean="0">
                <a:solidFill>
                  <a:schemeClr val="bg1"/>
                </a:solidFill>
              </a:rPr>
              <a:t>operatywny  </a:t>
            </a:r>
            <a:r>
              <a:rPr lang="pl-PL" dirty="0">
                <a:solidFill>
                  <a:schemeClr val="bg1"/>
                </a:solidFill>
              </a:rPr>
              <a:t>neutralne podatkowo 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277793" y="2961191"/>
            <a:ext cx="2013994" cy="9144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Bieżące opodatkowanie 19% CIT</a:t>
            </a:r>
          </a:p>
        </p:txBody>
      </p:sp>
      <p:sp>
        <p:nvSpPr>
          <p:cNvPr id="10" name="Prostokąt zaokrąglony 9"/>
          <p:cNvSpPr/>
          <p:nvPr/>
        </p:nvSpPr>
        <p:spPr>
          <a:xfrm>
            <a:off x="277793" y="4163028"/>
            <a:ext cx="2013994" cy="153950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Zwolnienie</a:t>
            </a:r>
            <a:br>
              <a:rPr lang="pl-PL" dirty="0"/>
            </a:br>
            <a:r>
              <a:rPr lang="pl-PL" dirty="0"/>
              <a:t>z podatku (PSD) dla bliskiej rodziny </a:t>
            </a:r>
            <a:r>
              <a:rPr lang="pl-PL" dirty="0" smtClean="0"/>
              <a:t>(tzw. grupa </a:t>
            </a:r>
            <a:r>
              <a:rPr lang="pl-PL" dirty="0"/>
              <a:t>„zerowa”)</a:t>
            </a:r>
          </a:p>
        </p:txBody>
      </p:sp>
      <p:sp>
        <p:nvSpPr>
          <p:cNvPr id="12" name="Prostokąt zaokrąglony 11"/>
          <p:cNvSpPr/>
          <p:nvPr/>
        </p:nvSpPr>
        <p:spPr>
          <a:xfrm>
            <a:off x="2811716" y="4713184"/>
            <a:ext cx="3024748" cy="91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Beneficjent 1</a:t>
            </a:r>
          </a:p>
          <a:p>
            <a:pPr algn="ctr"/>
            <a:r>
              <a:rPr lang="pl-PL" dirty="0" smtClean="0"/>
              <a:t>(spokrewniony z Fundatorem A)</a:t>
            </a:r>
            <a:endParaRPr lang="pl-PL" dirty="0"/>
          </a:p>
        </p:txBody>
      </p:sp>
      <p:sp>
        <p:nvSpPr>
          <p:cNvPr id="14" name="Prostokąt zaokrąglony 13"/>
          <p:cNvSpPr/>
          <p:nvPr/>
        </p:nvSpPr>
        <p:spPr>
          <a:xfrm>
            <a:off x="6079959" y="4713184"/>
            <a:ext cx="3024748" cy="91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Beneficjent 2</a:t>
            </a:r>
          </a:p>
          <a:p>
            <a:pPr algn="ctr"/>
            <a:r>
              <a:rPr lang="pl-PL" dirty="0" smtClean="0"/>
              <a:t>(spokrewniony z Fundatorem B)</a:t>
            </a:r>
            <a:endParaRPr lang="pl-PL" dirty="0"/>
          </a:p>
        </p:txBody>
      </p:sp>
      <p:sp>
        <p:nvSpPr>
          <p:cNvPr id="3" name="Nawias klamrowy otwierający 2"/>
          <p:cNvSpPr/>
          <p:nvPr/>
        </p:nvSpPr>
        <p:spPr>
          <a:xfrm>
            <a:off x="2426111" y="1769948"/>
            <a:ext cx="155448" cy="9144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b="1" dirty="0"/>
          </a:p>
        </p:txBody>
      </p:sp>
      <p:sp>
        <p:nvSpPr>
          <p:cNvPr id="15" name="Nawias klamrowy otwierający 14"/>
          <p:cNvSpPr/>
          <p:nvPr/>
        </p:nvSpPr>
        <p:spPr>
          <a:xfrm>
            <a:off x="2426111" y="2976625"/>
            <a:ext cx="155448" cy="914400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b="1" dirty="0"/>
          </a:p>
        </p:txBody>
      </p:sp>
      <p:sp>
        <p:nvSpPr>
          <p:cNvPr id="16" name="Nawias klamrowy otwierający 15"/>
          <p:cNvSpPr/>
          <p:nvPr/>
        </p:nvSpPr>
        <p:spPr>
          <a:xfrm>
            <a:off x="2426111" y="4018378"/>
            <a:ext cx="155448" cy="1609205"/>
          </a:xfrm>
          <a:prstGeom prst="leftBrac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b="1" dirty="0"/>
          </a:p>
        </p:txBody>
      </p:sp>
      <p:sp>
        <p:nvSpPr>
          <p:cNvPr id="17" name="Prostokąt zaokrąglony 16"/>
          <p:cNvSpPr/>
          <p:nvPr/>
        </p:nvSpPr>
        <p:spPr>
          <a:xfrm>
            <a:off x="2811716" y="4006040"/>
            <a:ext cx="6289843" cy="57669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Wypłata przez FR świadczenia beneficjentom </a:t>
            </a:r>
            <a:endParaRPr lang="pl-PL" dirty="0"/>
          </a:p>
        </p:txBody>
      </p:sp>
      <p:sp>
        <p:nvSpPr>
          <p:cNvPr id="19" name="Prostokąt zaokrąglony 18"/>
          <p:cNvSpPr/>
          <p:nvPr/>
        </p:nvSpPr>
        <p:spPr>
          <a:xfrm>
            <a:off x="182111" y="5903180"/>
            <a:ext cx="2205357" cy="84022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>
                <a:solidFill>
                  <a:schemeClr val="tx1"/>
                </a:solidFill>
              </a:rPr>
              <a:t>Przedstawione schematy</a:t>
            </a:r>
            <a:br>
              <a:rPr lang="pl-PL" sz="1400" dirty="0" smtClean="0">
                <a:solidFill>
                  <a:schemeClr val="tx1"/>
                </a:solidFill>
              </a:rPr>
            </a:br>
            <a:r>
              <a:rPr lang="pl-PL" sz="1400" dirty="0" smtClean="0">
                <a:solidFill>
                  <a:schemeClr val="tx1"/>
                </a:solidFill>
              </a:rPr>
              <a:t>nie uwzględniają </a:t>
            </a:r>
            <a:br>
              <a:rPr lang="pl-PL" sz="1400" dirty="0" smtClean="0">
                <a:solidFill>
                  <a:schemeClr val="tx1"/>
                </a:solidFill>
              </a:rPr>
            </a:br>
            <a:r>
              <a:rPr lang="pl-PL" sz="1400" dirty="0" smtClean="0">
                <a:solidFill>
                  <a:schemeClr val="tx1"/>
                </a:solidFill>
              </a:rPr>
              <a:t>ewentualnych skutków</a:t>
            </a:r>
            <a:br>
              <a:rPr lang="pl-PL" sz="1400" dirty="0" smtClean="0">
                <a:solidFill>
                  <a:schemeClr val="tx1"/>
                </a:solidFill>
              </a:rPr>
            </a:br>
            <a:r>
              <a:rPr lang="pl-PL" sz="1400" dirty="0" smtClean="0">
                <a:solidFill>
                  <a:schemeClr val="tx1"/>
                </a:solidFill>
              </a:rPr>
              <a:t> na gruncie podatku VAT</a:t>
            </a:r>
            <a:endParaRPr lang="pl-PL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8240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43</Words>
  <Application>Microsoft Office PowerPoint</Application>
  <PresentationFormat>Niestandardowy</PresentationFormat>
  <Paragraphs>13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Company>Ministerstwo Finansów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Dep. SP</dc:creator>
  <cp:lastModifiedBy>Natalia Fiedeń</cp:lastModifiedBy>
  <cp:revision>11</cp:revision>
  <dcterms:created xsi:type="dcterms:W3CDTF">2021-02-03T07:25:21Z</dcterms:created>
  <dcterms:modified xsi:type="dcterms:W3CDTF">2021-03-23T07:37:39Z</dcterms:modified>
</cp:coreProperties>
</file>