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40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001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981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629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18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12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09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72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30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683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2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7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41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155187" y="900830"/>
            <a:ext cx="2505384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Fundator A</a:t>
            </a:r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6675472" y="900830"/>
            <a:ext cx="2085474" cy="91440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Fundator B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3155186" y="3027537"/>
            <a:ext cx="5605759" cy="481429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Fundacja rodzinna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155187" y="115231"/>
            <a:ext cx="5605759" cy="574579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Schemat opodatkowania Fundacji rodzinnej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257547" y="593387"/>
            <a:ext cx="2013994" cy="22236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Wniesienie </a:t>
            </a:r>
            <a:r>
              <a:rPr lang="pl-PL" dirty="0" smtClean="0">
                <a:solidFill>
                  <a:schemeClr val="bg1"/>
                </a:solidFill>
              </a:rPr>
              <a:t>przez fundatora mienia </a:t>
            </a:r>
            <a:r>
              <a:rPr lang="pl-PL" dirty="0">
                <a:solidFill>
                  <a:schemeClr val="bg1"/>
                </a:solidFill>
              </a:rPr>
              <a:t>do </a:t>
            </a:r>
            <a:r>
              <a:rPr lang="pl-PL" dirty="0" smtClean="0">
                <a:solidFill>
                  <a:schemeClr val="bg1"/>
                </a:solidFill>
              </a:rPr>
              <a:t>FR na fundusz operatywny neutralne podatkowo* 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277793" y="2961191"/>
            <a:ext cx="2013994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Bieżące </a:t>
            </a:r>
            <a:r>
              <a:rPr lang="pl-PL" dirty="0" smtClean="0"/>
              <a:t>opodatkowanie FR </a:t>
            </a:r>
            <a:r>
              <a:rPr lang="pl-PL" dirty="0"/>
              <a:t>19% CIT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3155185" y="3736921"/>
            <a:ext cx="2766643" cy="852213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Beneficjent </a:t>
            </a:r>
            <a:r>
              <a:rPr lang="pl-PL" dirty="0"/>
              <a:t>1</a:t>
            </a:r>
            <a:r>
              <a:rPr lang="pl-PL" dirty="0" smtClean="0"/>
              <a:t> (spokrewniony</a:t>
            </a:r>
            <a:br>
              <a:rPr lang="pl-PL" dirty="0" smtClean="0"/>
            </a:br>
            <a:r>
              <a:rPr lang="pl-PL" dirty="0" smtClean="0"/>
              <a:t>z Fundatorem B)</a:t>
            </a: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6023429" y="3736921"/>
            <a:ext cx="2720197" cy="852213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Beneficjent </a:t>
            </a:r>
            <a:r>
              <a:rPr lang="pl-PL" dirty="0" smtClean="0"/>
              <a:t>2 </a:t>
            </a:r>
            <a:r>
              <a:rPr lang="pl-PL" dirty="0"/>
              <a:t>(</a:t>
            </a:r>
            <a:r>
              <a:rPr lang="pl-PL" dirty="0" smtClean="0"/>
              <a:t>spokrewniony</a:t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Fundatorem </a:t>
            </a:r>
            <a:r>
              <a:rPr lang="pl-PL" dirty="0" smtClean="0"/>
              <a:t>B)</a:t>
            </a:r>
            <a:endParaRPr lang="pl-PL" dirty="0"/>
          </a:p>
        </p:txBody>
      </p:sp>
      <p:sp>
        <p:nvSpPr>
          <p:cNvPr id="3" name="Nawias klamrowy otwierający 2"/>
          <p:cNvSpPr/>
          <p:nvPr/>
        </p:nvSpPr>
        <p:spPr>
          <a:xfrm>
            <a:off x="2503835" y="1934871"/>
            <a:ext cx="155448" cy="9144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15" name="Nawias klamrowy otwierający 14"/>
          <p:cNvSpPr/>
          <p:nvPr/>
        </p:nvSpPr>
        <p:spPr>
          <a:xfrm>
            <a:off x="2477031" y="2976625"/>
            <a:ext cx="182251" cy="532341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17" name="Prostokąt zaokrąglony 16"/>
          <p:cNvSpPr/>
          <p:nvPr/>
        </p:nvSpPr>
        <p:spPr>
          <a:xfrm>
            <a:off x="3155186" y="1918355"/>
            <a:ext cx="2505385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Wniesienie udziałów w spółce, która będzie wypłacać FR dywidendy</a:t>
            </a:r>
            <a:endParaRPr lang="pl-PL" dirty="0"/>
          </a:p>
        </p:txBody>
      </p:sp>
      <p:sp>
        <p:nvSpPr>
          <p:cNvPr id="18" name="Prostokąt zaokrąglony 17"/>
          <p:cNvSpPr/>
          <p:nvPr/>
        </p:nvSpPr>
        <p:spPr>
          <a:xfrm>
            <a:off x="6675472" y="1902606"/>
            <a:ext cx="2085473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Wniesienie </a:t>
            </a:r>
            <a:br>
              <a:rPr lang="pl-PL" dirty="0" smtClean="0"/>
            </a:br>
            <a:r>
              <a:rPr lang="pl-PL" dirty="0" smtClean="0"/>
              <a:t>nieruchomości</a:t>
            </a:r>
            <a:endParaRPr lang="pl-PL" dirty="0"/>
          </a:p>
        </p:txBody>
      </p:sp>
      <p:sp>
        <p:nvSpPr>
          <p:cNvPr id="19" name="Prostokąt zaokrąglony 18"/>
          <p:cNvSpPr/>
          <p:nvPr/>
        </p:nvSpPr>
        <p:spPr>
          <a:xfrm>
            <a:off x="3155186" y="4774906"/>
            <a:ext cx="2766642" cy="112827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Wypłata środków</a:t>
            </a:r>
            <a:br>
              <a:rPr lang="pl-PL" dirty="0" smtClean="0"/>
            </a:br>
            <a:r>
              <a:rPr lang="pl-PL" dirty="0" smtClean="0"/>
              <a:t>z dywidendy Beneficjentowi 1</a:t>
            </a:r>
            <a:endParaRPr lang="pl-PL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6023429" y="4774906"/>
            <a:ext cx="2737516" cy="112827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Korzystanie z nieruchomości</a:t>
            </a:r>
            <a:endParaRPr lang="pl-PL" dirty="0"/>
          </a:p>
        </p:txBody>
      </p:sp>
      <p:sp>
        <p:nvSpPr>
          <p:cNvPr id="21" name="Prostokąt zaokrąglony 20"/>
          <p:cNvSpPr/>
          <p:nvPr/>
        </p:nvSpPr>
        <p:spPr>
          <a:xfrm>
            <a:off x="3155185" y="6037794"/>
            <a:ext cx="2766642" cy="82020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50" dirty="0" smtClean="0"/>
              <a:t>Podatek 19%</a:t>
            </a:r>
            <a:br>
              <a:rPr lang="pl-PL" sz="1450" dirty="0" smtClean="0"/>
            </a:br>
            <a:r>
              <a:rPr lang="pl-PL" sz="1450" dirty="0" smtClean="0"/>
              <a:t>(brak pokrewieństwa pomiędzy Fundatorem A i Beneficjentem 1)</a:t>
            </a:r>
            <a:endParaRPr lang="pl-PL" sz="1450" dirty="0"/>
          </a:p>
        </p:txBody>
      </p:sp>
      <p:sp>
        <p:nvSpPr>
          <p:cNvPr id="22" name="Prostokąt zaokrąglony 21"/>
          <p:cNvSpPr/>
          <p:nvPr/>
        </p:nvSpPr>
        <p:spPr>
          <a:xfrm>
            <a:off x="6023429" y="6026888"/>
            <a:ext cx="2766642" cy="82020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Zwolnione z podatku („bliska rodzina”,</a:t>
            </a:r>
            <a:br>
              <a:rPr lang="pl-PL" dirty="0" smtClean="0"/>
            </a:br>
            <a:r>
              <a:rPr lang="pl-PL" dirty="0" smtClean="0"/>
              <a:t>tzw. „grupa zerowa”)</a:t>
            </a:r>
            <a:endParaRPr lang="pl-PL" dirty="0"/>
          </a:p>
        </p:txBody>
      </p:sp>
      <p:sp>
        <p:nvSpPr>
          <p:cNvPr id="23" name="Prostokąt zaokrąglony 22"/>
          <p:cNvSpPr/>
          <p:nvPr/>
        </p:nvSpPr>
        <p:spPr>
          <a:xfrm>
            <a:off x="182111" y="5903180"/>
            <a:ext cx="2205357" cy="84022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Przedstawione schematy</a:t>
            </a:r>
            <a:br>
              <a:rPr lang="pl-PL" sz="1400" dirty="0" smtClean="0">
                <a:solidFill>
                  <a:schemeClr val="tx1"/>
                </a:solidFill>
              </a:rPr>
            </a:br>
            <a:r>
              <a:rPr lang="pl-PL" sz="1400" dirty="0" smtClean="0">
                <a:solidFill>
                  <a:schemeClr val="tx1"/>
                </a:solidFill>
              </a:rPr>
              <a:t>nie uwzględniają </a:t>
            </a:r>
            <a:br>
              <a:rPr lang="pl-PL" sz="1400" dirty="0" smtClean="0">
                <a:solidFill>
                  <a:schemeClr val="tx1"/>
                </a:solidFill>
              </a:rPr>
            </a:br>
            <a:r>
              <a:rPr lang="pl-PL" sz="1400" dirty="0" smtClean="0">
                <a:solidFill>
                  <a:schemeClr val="tx1"/>
                </a:solidFill>
              </a:rPr>
              <a:t>ewentualnych skutków</a:t>
            </a:r>
            <a:br>
              <a:rPr lang="pl-PL" sz="1400" dirty="0" smtClean="0">
                <a:solidFill>
                  <a:schemeClr val="tx1"/>
                </a:solidFill>
              </a:rPr>
            </a:br>
            <a:r>
              <a:rPr lang="pl-PL" sz="1400" dirty="0" smtClean="0">
                <a:solidFill>
                  <a:schemeClr val="tx1"/>
                </a:solidFill>
              </a:rPr>
              <a:t> na gruncie podatku VAT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9732288" y="625652"/>
            <a:ext cx="2013994" cy="22236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>
                <a:solidFill>
                  <a:schemeClr val="bg1"/>
                </a:solidFill>
              </a:rPr>
              <a:t>*Wniesienie </a:t>
            </a:r>
            <a:r>
              <a:rPr lang="pl-PL" dirty="0" smtClean="0">
                <a:solidFill>
                  <a:schemeClr val="bg1"/>
                </a:solidFill>
              </a:rPr>
              <a:t>przez inną osobę mienia do FR na podstawie darowizny </a:t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19% CIT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240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75</Words>
  <Application>Microsoft Office PowerPoint</Application>
  <PresentationFormat>Niestandardowy</PresentationFormat>
  <Paragraphs>16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Ministerstwo Finansów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Dep. SP</dc:creator>
  <cp:lastModifiedBy>Natalia Fiedeń</cp:lastModifiedBy>
  <cp:revision>20</cp:revision>
  <dcterms:created xsi:type="dcterms:W3CDTF">2021-02-03T07:25:21Z</dcterms:created>
  <dcterms:modified xsi:type="dcterms:W3CDTF">2021-03-23T07:37:25Z</dcterms:modified>
</cp:coreProperties>
</file>