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40" r:id="rId2"/>
    <p:sldId id="300" r:id="rId3"/>
    <p:sldId id="339" r:id="rId4"/>
    <p:sldId id="341" r:id="rId5"/>
    <p:sldId id="342" r:id="rId6"/>
    <p:sldId id="326" r:id="rId7"/>
    <p:sldId id="343" r:id="rId8"/>
  </p:sldIdLst>
  <p:sldSz cx="12192000" cy="6858000"/>
  <p:notesSz cx="6794500" cy="9906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E228A-7977-40ED-8F1B-3696BEED233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C767A-B5EA-4E03-AE13-7AEB0A65FB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7258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BBF37-1CD4-884E-B877-E52FC2F08198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7346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BBF37-1CD4-884E-B877-E52FC2F08198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697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BBF37-1CD4-884E-B877-E52FC2F08198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5953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BBF37-1CD4-884E-B877-E52FC2F08198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6057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BBF37-1CD4-884E-B877-E52FC2F08198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451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BBF37-1CD4-884E-B877-E52FC2F08198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53785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BBF37-1CD4-884E-B877-E52FC2F08198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059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39ED83-AA87-4462-9F68-DED3059017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1596662-1CC3-4D7B-AB88-EE7E688197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E709517-2A08-4A6E-96E1-C39785607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DE25-1046-4A19-929F-51A0B835FBC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20FA7B9-08FC-4B3A-971A-298C71004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38148AC-6E0E-4AFF-B562-49440B18B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AF64-9551-4E6A-A16A-D25BD2599C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111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5E092F-023B-4806-9037-C9AA41DE8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A4CA383-AD09-48F3-BABC-94C7429324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F632E85-5A5D-4498-BA99-415E0554F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DE25-1046-4A19-929F-51A0B835FBC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F520957-E8A7-4B57-B289-0C4B4974F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64831C9-6372-43C6-9BEC-CAEF3240A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AF64-9551-4E6A-A16A-D25BD2599C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9462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5F58261-AD6B-43F8-BFA5-031A86B66D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E489BE3-44FD-4580-BC72-AA582FA20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9E136DE-E614-4AC6-BEE5-7C4BBECEB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DE25-1046-4A19-929F-51A0B835FBC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197D6B2-0B11-473B-A51A-B511FED07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1A3CD28-BAA6-4D07-B357-7D2922B8D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AF64-9551-4E6A-A16A-D25BD2599C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3312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0BE7C3-FB55-4EAA-AEAC-8B774992C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C9C331-4E4A-4F65-A237-AE9B32BB0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289B302-69C2-48AE-A6A6-4ECA713C7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DE25-1046-4A19-929F-51A0B835FBC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7F40881-626B-4C7A-BBC2-62C552ABB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F48C742-E4F3-4950-B1E3-4EB5CF3D6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AF64-9551-4E6A-A16A-D25BD2599C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462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5A935A-03E4-4FF5-BB8C-048934090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920BEF2-EB96-4C6D-AAA6-A93DCADB8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B925C6A-3DF1-477B-AF6A-92D2E6BD5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DE25-1046-4A19-929F-51A0B835FBC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C6C9C90-C6DF-40D2-912C-066A9A168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C42442D-9FC8-48C0-A4D7-B5FE9F0A2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AF64-9551-4E6A-A16A-D25BD2599C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772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55D78F-12CF-4A53-9BA3-1FF3AA134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8F1408-A760-4382-8A2E-79AF9F672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D2DB5AC-04D2-46D5-965C-40A876383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E0D4958-CC9D-475E-B4E2-A6214ADD8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DE25-1046-4A19-929F-51A0B835FBC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567B20F-C43C-4D22-9B89-4891E2574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76FACCE-9DBF-40BE-842F-901B4749D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AF64-9551-4E6A-A16A-D25BD2599C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8436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A4E391-8E3A-4F71-B131-0CB8FA1DF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91F812D-9245-4008-8F5C-6B43C584C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FE61C91-F537-44D3-933A-872B3A06BA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C0A5922-596C-4036-87E8-168D3677D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B44036E-1CC9-4096-BDF1-BC1574C883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203BC3C-8C9D-418C-90BD-7D54581D1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DE25-1046-4A19-929F-51A0B835FBC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790DD95-1B16-4AE7-BE26-96F71B451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5D8C0984-C092-4393-B625-4A266E448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AF64-9551-4E6A-A16A-D25BD2599C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8363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5D57C4-107F-4A01-8426-5A3E3B019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8AE85C0-5A10-4F8C-A675-FD68DC44F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DE25-1046-4A19-929F-51A0B835FBC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8A57E11-B5B0-4BBE-9594-80C11C04D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BEF6140-1EC3-434B-820D-8F39A5D73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AF64-9551-4E6A-A16A-D25BD2599C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2006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0C79EDD-B89A-4EF6-B8AF-44EDF2D77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DE25-1046-4A19-929F-51A0B835FBC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236C847-DAFA-4546-805C-35C8FDC3E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0020BF1-C8C8-4758-AB66-20C35088C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AF64-9551-4E6A-A16A-D25BD2599C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130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6E0CE5-D970-403C-A7ED-3CD52F32F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B0D996-5A4D-4803-AA00-5EB86AF19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BEE917A-6C0D-4317-BECB-8521F270F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CF2DB5A-4A27-4557-A3BF-B2E01B70F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DE25-1046-4A19-929F-51A0B835FBC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B0460D6-0037-4EE4-ABC2-26C5309E5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F5455A6-8679-43B0-BEFE-C63414139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AF64-9551-4E6A-A16A-D25BD2599C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552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FC61DE-952E-4864-83FB-BF556CBA5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889AC65-A278-49BD-9A8D-2899C845E9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645E84F-9330-4D6D-8480-D7F456624E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CB6528A-8953-4651-AA91-5068C7677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DE25-1046-4A19-929F-51A0B835FBC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1C26BB6-659B-4073-AA1F-B33A12541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F1F2A48-45B3-4756-AA27-E0E8BCC7E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AF64-9551-4E6A-A16A-D25BD2599C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082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467EC29-609C-43CC-A768-69C36B79F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44FEC05-C77A-4220-8CAB-E13A6F279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A251B9F-EDDE-4D92-A43C-22286F2EEB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DDE25-1046-4A19-929F-51A0B835FBC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301C87B-A3D7-4154-A9E1-461D5A971B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C8E590D-CF1F-49B5-A660-890DCA5287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AAF64-9551-4E6A-A16A-D25BD2599C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353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58800" cy="6858000"/>
          </a:xfrm>
          <a:prstGeom prst="rect">
            <a:avLst/>
          </a:prstGeom>
        </p:spPr>
      </p:pic>
      <p:sp>
        <p:nvSpPr>
          <p:cNvPr id="1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664"/>
          </a:xfrm>
        </p:spPr>
        <p:txBody>
          <a:bodyPr anchor="t">
            <a:normAutofit fontScale="90000"/>
          </a:bodyPr>
          <a:lstStyle/>
          <a:p>
            <a:r>
              <a:rPr lang="pl-PL" altLang="pl-PL" sz="3600" b="1" u="sng" dirty="0">
                <a:latin typeface="Arial" panose="020B0604020202020204" pitchFamily="34" charset="0"/>
                <a:ea typeface="Lato" charset="0"/>
                <a:cs typeface="Arial" panose="020B0604020202020204" pitchFamily="34" charset="0"/>
              </a:rPr>
              <a:t>Nakłady na zdrowie wg ustawy 6% (w mld zł):</a:t>
            </a:r>
            <a:br>
              <a:rPr lang="pl-PL" altLang="pl-PL" sz="3600" b="1" u="sng" dirty="0">
                <a:latin typeface="Arial" panose="020B0604020202020204" pitchFamily="34" charset="0"/>
                <a:ea typeface="Lato" charset="0"/>
                <a:cs typeface="Arial" panose="020B0604020202020204" pitchFamily="34" charset="0"/>
              </a:rPr>
            </a:br>
            <a:br>
              <a:rPr lang="pl-PL" altLang="pl-PL" sz="3600" b="1" u="sng" dirty="0">
                <a:latin typeface="Arial" panose="020B0604020202020204" pitchFamily="34" charset="0"/>
                <a:ea typeface="Lato" charset="0"/>
                <a:cs typeface="Arial" panose="020B0604020202020204" pitchFamily="34" charset="0"/>
              </a:rPr>
            </a:br>
            <a:endParaRPr lang="pl-PL" altLang="pl-PL" sz="3200" b="1" dirty="0">
              <a:latin typeface="Lato" charset="0"/>
              <a:ea typeface="Lato" charset="0"/>
              <a:cs typeface="Lato" charset="0"/>
            </a:endParaRPr>
          </a:p>
        </p:txBody>
      </p:sp>
      <p:graphicFrame>
        <p:nvGraphicFramePr>
          <p:cNvPr id="2" name="Symbol zastępczy zawartości 1">
            <a:extLst>
              <a:ext uri="{FF2B5EF4-FFF2-40B4-BE49-F238E27FC236}">
                <a16:creationId xmlns:a16="http://schemas.microsoft.com/office/drawing/2014/main" id="{CA134171-29E4-4764-A7E3-0C746CC509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2408740"/>
              </p:ext>
            </p:extLst>
          </p:nvPr>
        </p:nvGraphicFramePr>
        <p:xfrm>
          <a:off x="857250" y="986828"/>
          <a:ext cx="10649702" cy="52962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7852">
                  <a:extLst>
                    <a:ext uri="{9D8B030D-6E8A-4147-A177-3AD203B41FA5}">
                      <a16:colId xmlns:a16="http://schemas.microsoft.com/office/drawing/2014/main" val="2664432671"/>
                    </a:ext>
                  </a:extLst>
                </a:gridCol>
                <a:gridCol w="1134550">
                  <a:extLst>
                    <a:ext uri="{9D8B030D-6E8A-4147-A177-3AD203B41FA5}">
                      <a16:colId xmlns:a16="http://schemas.microsoft.com/office/drawing/2014/main" val="2077096961"/>
                    </a:ext>
                  </a:extLst>
                </a:gridCol>
                <a:gridCol w="1134550">
                  <a:extLst>
                    <a:ext uri="{9D8B030D-6E8A-4147-A177-3AD203B41FA5}">
                      <a16:colId xmlns:a16="http://schemas.microsoft.com/office/drawing/2014/main" val="4239435970"/>
                    </a:ext>
                  </a:extLst>
                </a:gridCol>
                <a:gridCol w="1134550">
                  <a:extLst>
                    <a:ext uri="{9D8B030D-6E8A-4147-A177-3AD203B41FA5}">
                      <a16:colId xmlns:a16="http://schemas.microsoft.com/office/drawing/2014/main" val="2770202023"/>
                    </a:ext>
                  </a:extLst>
                </a:gridCol>
                <a:gridCol w="1127498">
                  <a:extLst>
                    <a:ext uri="{9D8B030D-6E8A-4147-A177-3AD203B41FA5}">
                      <a16:colId xmlns:a16="http://schemas.microsoft.com/office/drawing/2014/main" val="1007819944"/>
                    </a:ext>
                  </a:extLst>
                </a:gridCol>
                <a:gridCol w="1141602">
                  <a:extLst>
                    <a:ext uri="{9D8B030D-6E8A-4147-A177-3AD203B41FA5}">
                      <a16:colId xmlns:a16="http://schemas.microsoft.com/office/drawing/2014/main" val="2962094085"/>
                    </a:ext>
                  </a:extLst>
                </a:gridCol>
                <a:gridCol w="1134550">
                  <a:extLst>
                    <a:ext uri="{9D8B030D-6E8A-4147-A177-3AD203B41FA5}">
                      <a16:colId xmlns:a16="http://schemas.microsoft.com/office/drawing/2014/main" val="2396422085"/>
                    </a:ext>
                  </a:extLst>
                </a:gridCol>
                <a:gridCol w="1134550">
                  <a:extLst>
                    <a:ext uri="{9D8B030D-6E8A-4147-A177-3AD203B41FA5}">
                      <a16:colId xmlns:a16="http://schemas.microsoft.com/office/drawing/2014/main" val="2652005195"/>
                    </a:ext>
                  </a:extLst>
                </a:gridCol>
              </a:tblGrid>
              <a:tr h="257101">
                <a:tc>
                  <a:txBody>
                    <a:bodyPr/>
                    <a:lstStyle/>
                    <a:p>
                      <a:pPr algn="l" fontAlgn="ctr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2021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2022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2023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2024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2025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2026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2027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94024353"/>
                  </a:ext>
                </a:extLst>
              </a:tr>
              <a:tr h="51420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 dirty="0">
                          <a:effectLst/>
                        </a:rPr>
                        <a:t>Wskaźnik nakładów wg ustawy 6%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</a:rPr>
                        <a:t>5,30%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</a:rPr>
                        <a:t>5,55%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</a:rPr>
                        <a:t>5,80%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</a:rPr>
                        <a:t>6,00%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</a:rPr>
                        <a:t>6,00%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</a:rPr>
                        <a:t>6,00%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</a:rPr>
                        <a:t>6,00%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3661284"/>
                  </a:ext>
                </a:extLst>
              </a:tr>
              <a:tr h="25710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 dirty="0">
                          <a:effectLst/>
                        </a:rPr>
                        <a:t>Nakłady w mld. zł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</a:rPr>
                        <a:t>120,5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</a:rPr>
                        <a:t>124,0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</a:rPr>
                        <a:t>136,6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</a:rPr>
                        <a:t>149,4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</a:rPr>
                        <a:t>153,9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</a:rPr>
                        <a:t>158,6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</a:rPr>
                        <a:t>163,6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7532404"/>
                  </a:ext>
                </a:extLst>
              </a:tr>
              <a:tr h="25710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Zmiana r/r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0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3,5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12,6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12,8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4,5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4,8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4,9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0937834"/>
                  </a:ext>
                </a:extLst>
              </a:tr>
              <a:tr h="51420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Teoretyczna kwota do dyspozycji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0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-2,4</a:t>
                      </a:r>
                      <a:endParaRPr lang="pl-PL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6,5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13,7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11,9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11,5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15,7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000894"/>
                  </a:ext>
                </a:extLst>
              </a:tr>
              <a:tr h="77130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 dirty="0">
                          <a:effectLst/>
                        </a:rPr>
                        <a:t>Teoretyczne łączne zwiększenie finansowania NFZ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</a:rPr>
                        <a:t>0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</a:rPr>
                        <a:t>2,7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</a:rPr>
                        <a:t>10,5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</a:rPr>
                        <a:t>18,0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</a:rPr>
                        <a:t>16,4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</a:rPr>
                        <a:t>16,2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</a:rPr>
                        <a:t>20,6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243269"/>
                  </a:ext>
                </a:extLst>
              </a:tr>
              <a:tr h="257101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>
                          <a:effectLst/>
                        </a:rPr>
                        <a:t>W tym: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>
                          <a:effectLst/>
                        </a:rPr>
                        <a:t> 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>
                          <a:effectLst/>
                        </a:rPr>
                        <a:t> 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>
                          <a:effectLst/>
                        </a:rPr>
                        <a:t> 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>
                          <a:effectLst/>
                        </a:rPr>
                        <a:t> 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>
                          <a:effectLst/>
                        </a:rPr>
                        <a:t> 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>
                          <a:effectLst/>
                        </a:rPr>
                        <a:t> 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 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2419307"/>
                  </a:ext>
                </a:extLst>
              </a:tr>
              <a:tr h="51420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>
                          <a:effectLst/>
                        </a:rPr>
                        <a:t>Budżet państwa cz. 46, w tym: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12,0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10,0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10,4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11,1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11,5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12,0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12,4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30476828"/>
                  </a:ext>
                </a:extLst>
              </a:tr>
              <a:tr h="51420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>
                          <a:effectLst/>
                        </a:rPr>
                        <a:t>Staże i specjalizacje medyczne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2,3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2,4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2,5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2,6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2,7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2,8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2,9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9674600"/>
                  </a:ext>
                </a:extLst>
              </a:tr>
              <a:tr h="41136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>
                          <a:effectLst/>
                        </a:rPr>
                        <a:t>dotacja podmiotowa dla NFZ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2,5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000096"/>
                  </a:ext>
                </a:extLst>
              </a:tr>
              <a:tr h="102840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>
                          <a:effectLst/>
                        </a:rPr>
                        <a:t>Koszty Funduszu ujęte w planie finansowym Funduszu z wyłączeniem środków z budżetu państwa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97,8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100,5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104,5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108,8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113,4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118,1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123,0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31044084"/>
                  </a:ext>
                </a:extLst>
              </a:tr>
            </a:tbl>
          </a:graphicData>
        </a:graphic>
      </p:graphicFrame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4485-F2A1-0C47-980E-CDF3B9F8C10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799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" y="0"/>
            <a:ext cx="558800" cy="6858000"/>
          </a:xfrm>
          <a:prstGeom prst="rect">
            <a:avLst/>
          </a:prstGeom>
        </p:spPr>
      </p:pic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D68B59C-4037-43DF-8730-3B5E9D5759E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0786" y="746714"/>
          <a:ext cx="11291580" cy="5259043"/>
        </p:xfrm>
        <a:graphic>
          <a:graphicData uri="http://schemas.openxmlformats.org/drawingml/2006/table">
            <a:tbl>
              <a:tblPr firstRow="1" firstCol="1" bandRow="1"/>
              <a:tblGrid>
                <a:gridCol w="2046913">
                  <a:extLst>
                    <a:ext uri="{9D8B030D-6E8A-4147-A177-3AD203B41FA5}">
                      <a16:colId xmlns:a16="http://schemas.microsoft.com/office/drawing/2014/main" val="3553953782"/>
                    </a:ext>
                  </a:extLst>
                </a:gridCol>
                <a:gridCol w="1434518">
                  <a:extLst>
                    <a:ext uri="{9D8B030D-6E8A-4147-A177-3AD203B41FA5}">
                      <a16:colId xmlns:a16="http://schemas.microsoft.com/office/drawing/2014/main" val="2040886600"/>
                    </a:ext>
                  </a:extLst>
                </a:gridCol>
                <a:gridCol w="1459684">
                  <a:extLst>
                    <a:ext uri="{9D8B030D-6E8A-4147-A177-3AD203B41FA5}">
                      <a16:colId xmlns:a16="http://schemas.microsoft.com/office/drawing/2014/main" val="291434972"/>
                    </a:ext>
                  </a:extLst>
                </a:gridCol>
                <a:gridCol w="1635853">
                  <a:extLst>
                    <a:ext uri="{9D8B030D-6E8A-4147-A177-3AD203B41FA5}">
                      <a16:colId xmlns:a16="http://schemas.microsoft.com/office/drawing/2014/main" val="104257280"/>
                    </a:ext>
                  </a:extLst>
                </a:gridCol>
                <a:gridCol w="1694576">
                  <a:extLst>
                    <a:ext uri="{9D8B030D-6E8A-4147-A177-3AD203B41FA5}">
                      <a16:colId xmlns:a16="http://schemas.microsoft.com/office/drawing/2014/main" val="1028728436"/>
                    </a:ext>
                  </a:extLst>
                </a:gridCol>
                <a:gridCol w="1593909">
                  <a:extLst>
                    <a:ext uri="{9D8B030D-6E8A-4147-A177-3AD203B41FA5}">
                      <a16:colId xmlns:a16="http://schemas.microsoft.com/office/drawing/2014/main" val="4039775351"/>
                    </a:ext>
                  </a:extLst>
                </a:gridCol>
                <a:gridCol w="1426127">
                  <a:extLst>
                    <a:ext uri="{9D8B030D-6E8A-4147-A177-3AD203B41FA5}">
                      <a16:colId xmlns:a16="http://schemas.microsoft.com/office/drawing/2014/main" val="2132058227"/>
                    </a:ext>
                  </a:extLst>
                </a:gridCol>
              </a:tblGrid>
              <a:tr h="3296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Grupy zawodowe według kwalifikacji wymaganych na zajmowanym stanowisku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Lekarz ze specjalizacją II  stopnia lub tytuł specjalisty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Lekarz ze specjalizacją pierwszego stopnia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Lekarz bez specjalizacji, osoby wykonujące zawód medyczny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z wyższym wykształceniem i specjalizacją, pielęgniarka z tytułem magistra na kierunku pielęgniarstwo lub położnictwo i ze specjalizacją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Lekarz stażysta, osoby wykonujące zawód medyczny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z wyższym wykształceniem bez specjalizacji,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Pielęgniarka bez mgr ze specjalizacją albo z wykształceniem wyższym,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niemedyczni pracownicy działalności podstawowej z wykształceniem wyższym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Pielęgniarka z licencjatem lub wykształceniem średnim,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osoby wykonujące zawód medyczny z wykształceniem średnim, niemedyczni pracownicy działalności podstawowej z wykształceniem średnim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Niemedyczni pracownicy działalności podstawowej z  wykształceniem poniżej średniego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784242"/>
                  </a:ext>
                </a:extLst>
              </a:tr>
              <a:tr h="164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343463"/>
                  </a:ext>
                </a:extLst>
              </a:tr>
              <a:tr h="8221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obecne współczynniki pracy (wg załącznika do ustawy) 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1,27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1,17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1,05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0,73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0,64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0,58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3074020"/>
                  </a:ext>
                </a:extLst>
              </a:tr>
              <a:tr h="9194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najniższe docelowe wynagrodzenie zasadnicze na dzień 31.12.2021 (kwoty wynagrodzeń wyliczone w oparciu o prognozę MF)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6462 zł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5953 zł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5342 zł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3714 zł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3256 zł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2951 zł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285145"/>
                  </a:ext>
                </a:extLst>
              </a:tr>
            </a:tbl>
          </a:graphicData>
        </a:graphic>
      </p:graphicFrame>
      <p:sp>
        <p:nvSpPr>
          <p:cNvPr id="12" name="Tytuł 1"/>
          <p:cNvSpPr>
            <a:spLocks noGrp="1"/>
          </p:cNvSpPr>
          <p:nvPr>
            <p:ph type="title"/>
          </p:nvPr>
        </p:nvSpPr>
        <p:spPr>
          <a:xfrm>
            <a:off x="688546" y="85032"/>
            <a:ext cx="10795000" cy="905351"/>
          </a:xfrm>
        </p:spPr>
        <p:txBody>
          <a:bodyPr anchor="t">
            <a:normAutofit fontScale="90000"/>
          </a:bodyPr>
          <a:lstStyle/>
          <a:p>
            <a:pPr algn="ctr"/>
            <a:r>
              <a:rPr lang="pl-PL" altLang="pl-PL" sz="2000" b="1" u="sng" dirty="0">
                <a:latin typeface="Arial" panose="020B0604020202020204" pitchFamily="34" charset="0"/>
                <a:ea typeface="Lato" charset="0"/>
                <a:cs typeface="Arial" panose="020B0604020202020204" pitchFamily="34" charset="0"/>
              </a:rPr>
              <a:t>Obecne wynikające z ustawy docelowe minimalne wynagrodzenia zasadnicze w podmiotach leczniczych obowiązujące w 2021 r. (trzeba je osiągnąć na 31 grudnia 2021 r.)</a:t>
            </a:r>
            <a:br>
              <a:rPr lang="pl-PL" altLang="pl-PL" sz="2000" b="1" u="sng" dirty="0">
                <a:latin typeface="Lato" charset="0"/>
                <a:ea typeface="Lato" charset="0"/>
                <a:cs typeface="Lato" charset="0"/>
              </a:rPr>
            </a:br>
            <a:endParaRPr lang="pl-PL" altLang="pl-PL" sz="1300" dirty="0">
              <a:latin typeface="Arial" panose="020B0604020202020204" pitchFamily="34" charset="0"/>
              <a:ea typeface="Lato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4485-F2A1-0C47-980E-CDF3B9F8C107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988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58800" cy="6858000"/>
          </a:xfrm>
          <a:prstGeom prst="rect">
            <a:avLst/>
          </a:prstGeom>
        </p:spPr>
      </p:pic>
      <p:sp>
        <p:nvSpPr>
          <p:cNvPr id="12" name="Tytuł 1"/>
          <p:cNvSpPr>
            <a:spLocks noGrp="1"/>
          </p:cNvSpPr>
          <p:nvPr>
            <p:ph type="title"/>
          </p:nvPr>
        </p:nvSpPr>
        <p:spPr>
          <a:xfrm>
            <a:off x="698500" y="1167052"/>
            <a:ext cx="10795000" cy="3589505"/>
          </a:xfrm>
        </p:spPr>
        <p:txBody>
          <a:bodyPr anchor="t">
            <a:normAutofit/>
          </a:bodyPr>
          <a:lstStyle/>
          <a:p>
            <a:pPr algn="ctr"/>
            <a:br>
              <a:rPr lang="pl-PL" altLang="pl-PL" sz="2000" b="1" dirty="0">
                <a:latin typeface="Arial" panose="020B0604020202020204" pitchFamily="34" charset="0"/>
                <a:ea typeface="Lato" charset="0"/>
                <a:cs typeface="Arial" panose="020B0604020202020204" pitchFamily="34" charset="0"/>
              </a:rPr>
            </a:br>
            <a:endParaRPr lang="pl-PL" altLang="pl-PL" sz="1300" dirty="0">
              <a:latin typeface="Arial" panose="020B0604020202020204" pitchFamily="34" charset="0"/>
              <a:ea typeface="Lato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4485-F2A1-0C47-980E-CDF3B9F8C107}" type="slidenum">
              <a:rPr lang="pl-PL" smtClean="0"/>
              <a:t>3</a:t>
            </a:fld>
            <a:endParaRPr lang="pl-PL"/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0FCD625-1C1B-4CAD-90A4-5FA4632551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104974"/>
              </p:ext>
            </p:extLst>
          </p:nvPr>
        </p:nvGraphicFramePr>
        <p:xfrm>
          <a:off x="698499" y="570452"/>
          <a:ext cx="11146754" cy="58972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58187">
                  <a:extLst>
                    <a:ext uri="{9D8B030D-6E8A-4147-A177-3AD203B41FA5}">
                      <a16:colId xmlns:a16="http://schemas.microsoft.com/office/drawing/2014/main" val="1454848893"/>
                    </a:ext>
                  </a:extLst>
                </a:gridCol>
                <a:gridCol w="291407">
                  <a:extLst>
                    <a:ext uri="{9D8B030D-6E8A-4147-A177-3AD203B41FA5}">
                      <a16:colId xmlns:a16="http://schemas.microsoft.com/office/drawing/2014/main" val="3573882154"/>
                    </a:ext>
                  </a:extLst>
                </a:gridCol>
                <a:gridCol w="1094050">
                  <a:extLst>
                    <a:ext uri="{9D8B030D-6E8A-4147-A177-3AD203B41FA5}">
                      <a16:colId xmlns:a16="http://schemas.microsoft.com/office/drawing/2014/main" val="2585244895"/>
                    </a:ext>
                  </a:extLst>
                </a:gridCol>
                <a:gridCol w="1094050">
                  <a:extLst>
                    <a:ext uri="{9D8B030D-6E8A-4147-A177-3AD203B41FA5}">
                      <a16:colId xmlns:a16="http://schemas.microsoft.com/office/drawing/2014/main" val="1889223076"/>
                    </a:ext>
                  </a:extLst>
                </a:gridCol>
                <a:gridCol w="1409060">
                  <a:extLst>
                    <a:ext uri="{9D8B030D-6E8A-4147-A177-3AD203B41FA5}">
                      <a16:colId xmlns:a16="http://schemas.microsoft.com/office/drawing/2014/main" val="3653205450"/>
                    </a:ext>
                  </a:extLst>
                </a:gridCol>
              </a:tblGrid>
              <a:tr h="1674650"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effectLst/>
                        </a:rPr>
                        <a:t> 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>
                          <a:effectLst/>
                        </a:rPr>
                        <a:t> 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Wynagrodzenie zasadnicze brutto na 1 pełny etat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Wynagrodzenie zasadnicze brutto na 1 pełny etat z dodatkami innymi niż za dyżur medyczny / nadgodziny</a:t>
                      </a: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Łączne wynagrodzenie pracownika brutto obejmujące: wynagrodzenie zasadnicze, pozostałe składniki wynagrodzenia (np. dodatek stażowy, dodatek za pracę w nocy, dodatek za pracę zmianową itd.)  oraz wynagrodzenie za dyżur medyczny (jeśli dotyczy)</a:t>
                      </a:r>
                      <a:br>
                        <a:rPr lang="pl-PL" sz="900" u="none" strike="noStrike">
                          <a:effectLst/>
                        </a:rPr>
                      </a:br>
                      <a:r>
                        <a:rPr lang="pl-PL" sz="900" u="none" strike="noStrike">
                          <a:effectLst/>
                        </a:rPr>
                        <a:t>na 1 pełny etat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extLst>
                  <a:ext uri="{0D108BD9-81ED-4DB2-BD59-A6C34878D82A}">
                    <a16:rowId xmlns:a16="http://schemas.microsoft.com/office/drawing/2014/main" val="1085603035"/>
                  </a:ext>
                </a:extLst>
              </a:tr>
              <a:tr h="161563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>
                          <a:effectLst/>
                        </a:rPr>
                        <a:t> 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>
                          <a:effectLst/>
                        </a:rPr>
                        <a:t> 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u="none" strike="noStrike">
                          <a:effectLst/>
                        </a:rPr>
                        <a:t>1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u="none" strike="noStrike">
                          <a:effectLst/>
                        </a:rPr>
                        <a:t>2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b"/>
                </a:tc>
                <a:extLst>
                  <a:ext uri="{0D108BD9-81ED-4DB2-BD59-A6C34878D82A}">
                    <a16:rowId xmlns:a16="http://schemas.microsoft.com/office/drawing/2014/main" val="2462536914"/>
                  </a:ext>
                </a:extLst>
              </a:tr>
              <a:tr h="355438"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>
                          <a:effectLst/>
                        </a:rPr>
                        <a:t>Osoby zaliczane do grupy 1. w załączniku do ustawy z dnia 8 czerwca 2017 r.** - Lekarz albo lekarz dentysta, który uzyskał specjalizację drugiego stopnia lub tytuł specjalisty w określonej dziedzinie medycyny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01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u="none" strike="noStrike" dirty="0">
                          <a:effectLst/>
                        </a:rPr>
                        <a:t>7 101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9 625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u="none" strike="noStrike">
                          <a:effectLst/>
                        </a:rPr>
                        <a:t>13 643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extLst>
                  <a:ext uri="{0D108BD9-81ED-4DB2-BD59-A6C34878D82A}">
                    <a16:rowId xmlns:a16="http://schemas.microsoft.com/office/drawing/2014/main" val="1797000601"/>
                  </a:ext>
                </a:extLst>
              </a:tr>
              <a:tr h="319044"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>
                          <a:effectLst/>
                        </a:rPr>
                        <a:t>Osoby zaliczane do grupy 2. w załączniku do ustawy z dnia 8 czerwca 2017 r.** - Lekarz albo lekarz dentysta, który uzyskał specjalizację pierwszego stopnia w określonej dziedzinie medycyny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02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u="none" strike="noStrike">
                          <a:effectLst/>
                        </a:rPr>
                        <a:t>6 783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8 723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u="none" strike="noStrike">
                          <a:effectLst/>
                        </a:rPr>
                        <a:t>10 847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extLst>
                  <a:ext uri="{0D108BD9-81ED-4DB2-BD59-A6C34878D82A}">
                    <a16:rowId xmlns:a16="http://schemas.microsoft.com/office/drawing/2014/main" val="147574455"/>
                  </a:ext>
                </a:extLst>
              </a:tr>
              <a:tr h="269689"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>
                          <a:effectLst/>
                        </a:rPr>
                        <a:t>Osoby zaliczane do grupy 3. w załączniku do ustawy z dnia 8 czerwca 2017 r.** - Lekarz / lekarz dentysta bez specjalizacji (bez lekarzy rezydentów i stażystów)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03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u="none" strike="noStrike">
                          <a:effectLst/>
                        </a:rPr>
                        <a:t>5 111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6 295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u="none" strike="noStrike">
                          <a:effectLst/>
                        </a:rPr>
                        <a:t>8 620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extLst>
                  <a:ext uri="{0D108BD9-81ED-4DB2-BD59-A6C34878D82A}">
                    <a16:rowId xmlns:a16="http://schemas.microsoft.com/office/drawing/2014/main" val="2471220282"/>
                  </a:ext>
                </a:extLst>
              </a:tr>
              <a:tr h="433431"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>
                          <a:effectLst/>
                        </a:rPr>
                        <a:t>Osoby zaliczane do grupy 5. w załączniku do ustawy z dnia 8 czerwca 2017 r.**  - Farmaceuta, fizjoterapeuta, diagnosta laboratoryjny albo inny pracownik wykonujący zawód medyczny inny niż określony w lp. 1-3, wymagający wyższego wykształcenia i specjalizacji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04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u="none" strike="noStrike">
                          <a:effectLst/>
                        </a:rPr>
                        <a:t>3 442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4 638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u="none" strike="noStrike">
                          <a:effectLst/>
                        </a:rPr>
                        <a:t>4 823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extLst>
                  <a:ext uri="{0D108BD9-81ED-4DB2-BD59-A6C34878D82A}">
                    <a16:rowId xmlns:a16="http://schemas.microsoft.com/office/drawing/2014/main" val="2504844883"/>
                  </a:ext>
                </a:extLst>
              </a:tr>
              <a:tr h="510485"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>
                          <a:effectLst/>
                        </a:rPr>
                        <a:t>Osoby zaliczane do grupy 6. w załączniku do ustawy z dnia 8 czerwca 2017 r.**  - Farmaceuta, fizjoterapeuta, diagnosta laboratoryjny albo inny pracownik wykonujący zawód medyczny inny niż określony w lp. 1-4c albo pracownik działalności podstawowej, inny niż pracownik wykonujący zawód medyczny, wymagający wyższego wykształcenia, bez specjalizacji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05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u="none" strike="noStrike">
                          <a:effectLst/>
                        </a:rPr>
                        <a:t>3 298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4 102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u="none" strike="noStrike">
                          <a:effectLst/>
                        </a:rPr>
                        <a:t>4 392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extLst>
                  <a:ext uri="{0D108BD9-81ED-4DB2-BD59-A6C34878D82A}">
                    <a16:rowId xmlns:a16="http://schemas.microsoft.com/office/drawing/2014/main" val="4289295722"/>
                  </a:ext>
                </a:extLst>
              </a:tr>
              <a:tr h="443062"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>
                          <a:effectLst/>
                        </a:rPr>
                        <a:t>Osoby zaliczane do grupy 7. w załączniku do ustawy z dnia 8 czerwca 2017 r.**  - Pielęgniarka z tytułem zawodowym magister pielęgniarstwa albo położna z tytułem zawodowym magister położnictwa, która uzyskała tytuł specjalisty w dziedzinie pielęgniarstwa lub dziedzinie mającej zastosowanie w ochronie zdrowia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06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u="none" strike="noStrike">
                          <a:effectLst/>
                        </a:rPr>
                        <a:t>4 314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5 904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u="none" strike="noStrike" dirty="0">
                          <a:effectLst/>
                        </a:rPr>
                        <a:t>6 574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extLst>
                  <a:ext uri="{0D108BD9-81ED-4DB2-BD59-A6C34878D82A}">
                    <a16:rowId xmlns:a16="http://schemas.microsoft.com/office/drawing/2014/main" val="990557988"/>
                  </a:ext>
                </a:extLst>
              </a:tr>
              <a:tr h="568276"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effectLst/>
                        </a:rPr>
                        <a:t>Osoby zaliczane do grupy 8. w załączniku do ustawy z dnia 8 czerwca 2017 r.**  - Pielęgniarka albo położna, która uzyskała tytuł specjalisty w dziedzinie pielęgniarstwa lub dziedzinie mającej zastosowanie w ochronie zdrowia i pielęgniarka z tytułem zawodowym magister pielęgniarstwa bez specjalizacji i położna z tytułem zawodowym magister położnictwa bez specjalizacji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07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u="none" strike="noStrike">
                          <a:effectLst/>
                        </a:rPr>
                        <a:t>4 077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5 475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u="none" strike="noStrike">
                          <a:effectLst/>
                        </a:rPr>
                        <a:t>6 129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extLst>
                  <a:ext uri="{0D108BD9-81ED-4DB2-BD59-A6C34878D82A}">
                    <a16:rowId xmlns:a16="http://schemas.microsoft.com/office/drawing/2014/main" val="295051868"/>
                  </a:ext>
                </a:extLst>
              </a:tr>
              <a:tr h="346744"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>
                          <a:effectLst/>
                        </a:rPr>
                        <a:t>Osoby zaliczane do grupy 9. w załączniku do ustawy z dnia 8 czerwca 2017 r.**  - Pielęgniarka albo położna inna niż określona w lp. 06-07c, która nie posiada tytułu specjalisty w dziedzinie pielęgniarstwa lub dziedzinie mającej zastosowanie w ochronie zdrowia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08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u="none" strike="noStrike">
                          <a:effectLst/>
                        </a:rPr>
                        <a:t>3 893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5 148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u="none" strike="noStrike">
                          <a:effectLst/>
                        </a:rPr>
                        <a:t>5 685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extLst>
                  <a:ext uri="{0D108BD9-81ED-4DB2-BD59-A6C34878D82A}">
                    <a16:rowId xmlns:a16="http://schemas.microsoft.com/office/drawing/2014/main" val="2892534068"/>
                  </a:ext>
                </a:extLst>
              </a:tr>
              <a:tr h="394903"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>
                          <a:effectLst/>
                        </a:rPr>
                        <a:t>Osoby zaliczane do grupy 10. w załączniku do ustawy z dnia 8 czerwca 2017 r.**  - Fizjoterapeuta albo inny pracownik wykonujący zawód medyczny inny niż określony w lp. 1-8b albo pracownik działalności podstawowej, inny niż pracownik wykonujący zawód medyczny, wymagający średniego wykształcenia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09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u="none" strike="noStrike">
                          <a:effectLst/>
                        </a:rPr>
                        <a:t>2 296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3 923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u="none" strike="noStrike">
                          <a:effectLst/>
                        </a:rPr>
                        <a:t>4 077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extLst>
                  <a:ext uri="{0D108BD9-81ED-4DB2-BD59-A6C34878D82A}">
                    <a16:rowId xmlns:a16="http://schemas.microsoft.com/office/drawing/2014/main" val="954132420"/>
                  </a:ext>
                </a:extLst>
              </a:tr>
              <a:tr h="411787"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>
                          <a:effectLst/>
                        </a:rPr>
                        <a:t>Osoby zaliczane do grupy 11. w załączniku do ustawy z dnia 8 czerwca 2017 r.**  - Pracownik działalności podstawowej, inny niż pracownik wykonujący zawód medyczny, inny niż określony w lp. 05 i 09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</a:rPr>
                        <a:t>10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u="none" strike="noStrike" dirty="0">
                          <a:effectLst/>
                        </a:rPr>
                        <a:t>2 447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3 126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u="none" strike="noStrike" dirty="0">
                          <a:effectLst/>
                        </a:rPr>
                        <a:t>3 300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7" marR="3557" marT="3557" marB="0" anchor="ctr"/>
                </a:tc>
                <a:extLst>
                  <a:ext uri="{0D108BD9-81ED-4DB2-BD59-A6C34878D82A}">
                    <a16:rowId xmlns:a16="http://schemas.microsoft.com/office/drawing/2014/main" val="802819699"/>
                  </a:ext>
                </a:extLst>
              </a:tr>
            </a:tbl>
          </a:graphicData>
        </a:graphic>
      </p:graphicFrame>
      <p:sp>
        <p:nvSpPr>
          <p:cNvPr id="6" name="Tytuł 1">
            <a:extLst>
              <a:ext uri="{FF2B5EF4-FFF2-40B4-BE49-F238E27FC236}">
                <a16:creationId xmlns:a16="http://schemas.microsoft.com/office/drawing/2014/main" id="{ECC8A34E-FBE9-49D6-BD68-8AF1A2EBCD01}"/>
              </a:ext>
            </a:extLst>
          </p:cNvPr>
          <p:cNvSpPr txBox="1">
            <a:spLocks/>
          </p:cNvSpPr>
          <p:nvPr/>
        </p:nvSpPr>
        <p:spPr>
          <a:xfrm>
            <a:off x="688546" y="85033"/>
            <a:ext cx="10795000" cy="6112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1800" b="1" u="sng">
                <a:latin typeface="Arial" panose="020B0604020202020204" pitchFamily="34" charset="0"/>
                <a:cs typeface="Arial" panose="020B0604020202020204" pitchFamily="34" charset="0"/>
              </a:rPr>
              <a:t>Wynagrodzenie z tytułu umowy o pracę za styczeń 2020r.</a:t>
            </a:r>
            <a:br>
              <a:rPr lang="pl-PL" sz="1800" b="1" u="sng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altLang="pl-PL" sz="1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092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" y="0"/>
            <a:ext cx="558800" cy="6858000"/>
          </a:xfrm>
          <a:prstGeom prst="rect">
            <a:avLst/>
          </a:prstGeom>
        </p:spPr>
      </p:pic>
      <p:sp>
        <p:nvSpPr>
          <p:cNvPr id="12" name="Tytuł 1"/>
          <p:cNvSpPr>
            <a:spLocks noGrp="1"/>
          </p:cNvSpPr>
          <p:nvPr>
            <p:ph type="title"/>
          </p:nvPr>
        </p:nvSpPr>
        <p:spPr>
          <a:xfrm>
            <a:off x="688546" y="85032"/>
            <a:ext cx="10795000" cy="905351"/>
          </a:xfrm>
        </p:spPr>
        <p:txBody>
          <a:bodyPr anchor="t">
            <a:normAutofit/>
          </a:bodyPr>
          <a:lstStyle/>
          <a:p>
            <a:pPr algn="ctr"/>
            <a:br>
              <a:rPr lang="pl-PL" sz="18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altLang="pl-PL" sz="1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4485-F2A1-0C47-980E-CDF3B9F8C107}" type="slidenum">
              <a:rPr lang="pl-PL" smtClean="0"/>
              <a:t>4</a:t>
            </a:fld>
            <a:endParaRPr lang="pl-PL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4944B65-C418-4D5A-8C0F-BE3FD7DBD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0383"/>
            <a:ext cx="10515600" cy="51865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Ustawa o sposobie ustalania najniższego wynagrodzenia zasadniczego niektórych pracowników zatrudnionych w podmiotach leczniczych określa najniższe prawem gwarantowane wysokości wynagrodzeń zasadniczych</a:t>
            </a:r>
          </a:p>
          <a:p>
            <a:pPr marL="0" indent="0">
              <a:buNone/>
            </a:pP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Wysokości wynagrodzeń łącznych brutto są więc faktycznie znacząco wyższe gdyż składają się na nie dodatki do wynagrodzenia obliczane jako pochodna wynagrodzeń zasadniczych takie jak m.in.: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dodatek stażowy </a:t>
            </a:r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dodatek za pracę zmianową, w nocy, w niedziele, w święta, w dni dodatkowo wolne od pracy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odatek za pracę ponadwymiarową, tj. za dyżury medyczne, nadgodziny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dodatek za „dyżury pod telefonem”. </a:t>
            </a:r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012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58800" cy="6858000"/>
          </a:xfrm>
          <a:prstGeom prst="rect">
            <a:avLst/>
          </a:prstGeom>
        </p:spPr>
      </p:pic>
      <p:sp>
        <p:nvSpPr>
          <p:cNvPr id="12" name="Tytuł 1"/>
          <p:cNvSpPr>
            <a:spLocks noGrp="1"/>
          </p:cNvSpPr>
          <p:nvPr>
            <p:ph type="title"/>
          </p:nvPr>
        </p:nvSpPr>
        <p:spPr>
          <a:xfrm>
            <a:off x="688546" y="85033"/>
            <a:ext cx="10795000" cy="584624"/>
          </a:xfrm>
        </p:spPr>
        <p:txBody>
          <a:bodyPr anchor="t">
            <a:normAutofit/>
          </a:bodyPr>
          <a:lstStyle/>
          <a:p>
            <a:pPr algn="ctr"/>
            <a:r>
              <a:rPr lang="pl-PL" altLang="pl-PL" sz="2000" b="1" u="sng" dirty="0">
                <a:latin typeface="Arial" panose="020B0604020202020204" pitchFamily="34" charset="0"/>
                <a:ea typeface="Lato" charset="0"/>
                <a:cs typeface="Arial" panose="020B0604020202020204" pitchFamily="34" charset="0"/>
              </a:rPr>
              <a:t>Oczekiwania i postulaty strony społecznej</a:t>
            </a:r>
            <a:br>
              <a:rPr lang="pl-PL" altLang="pl-PL" sz="2000" b="1" dirty="0">
                <a:latin typeface="Arial" panose="020B0604020202020204" pitchFamily="34" charset="0"/>
                <a:ea typeface="Lato" charset="0"/>
                <a:cs typeface="Arial" panose="020B0604020202020204" pitchFamily="34" charset="0"/>
              </a:rPr>
            </a:br>
            <a:endParaRPr lang="pl-PL" altLang="pl-PL" sz="1300" dirty="0">
              <a:latin typeface="Arial" panose="020B0604020202020204" pitchFamily="34" charset="0"/>
              <a:ea typeface="Lato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4485-F2A1-0C47-980E-CDF3B9F8C107}" type="slidenum">
              <a:rPr lang="pl-PL" smtClean="0"/>
              <a:t>5</a:t>
            </a:fld>
            <a:endParaRPr lang="pl-PL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613F1782-DFFD-44DA-9DF5-6282D7DC9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0" y="822960"/>
            <a:ext cx="11529735" cy="6051819"/>
          </a:xfrm>
        </p:spPr>
        <p:txBody>
          <a:bodyPr>
            <a:normAutofit fontScale="92500"/>
          </a:bodyPr>
          <a:lstStyle/>
          <a:p>
            <a:pPr lvl="0">
              <a:lnSpc>
                <a:spcPct val="150000"/>
              </a:lnSpc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Podwyższenie współczynników pracy dla wszystkich grup zawodowych (projekt obywatelski z druku sejmowego 1648 zakładał 31 kategorii zaszeregowania w granicach od 3 do 0,75 krotności przeciętnego wynagrodzenia; propozycja FZZ zakłada 6 kategorii zaszeregowania nie licząc jednak kategorii „lekarskich” oraz dla pracowników niemedycznych  działalności podstawowej) </a:t>
            </a:r>
          </a:p>
          <a:p>
            <a:pPr lvl="0">
              <a:lnSpc>
                <a:spcPct val="150000"/>
              </a:lnSpc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Przeszeregowanie określonych kategorii pracowników w ramach / poza grupami stanowisk określonymi w załączniku</a:t>
            </a:r>
          </a:p>
          <a:p>
            <a:pPr lvl="0">
              <a:lnSpc>
                <a:spcPct val="150000"/>
              </a:lnSpc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Zmniejszenie dysproporcji pomiędzy grupami ze współczynnikiem 0,73 / 0,64 oraz 1,05 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(obecnie różnica pomiędzy grupą 1,05 z wynagrodzeniem docelowym 5342 zł, a grupą 0,73 z wynagrodzeniem docelowym 3714 zł wynosić ma wg stanu na grudzień 2021 r. 1628 zł, co stanowi 43,84% wartości wynagrodzenia z grupy 0,73)</a:t>
            </a:r>
          </a:p>
          <a:p>
            <a:pPr lvl="0">
              <a:lnSpc>
                <a:spcPct val="150000"/>
              </a:lnSpc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Objęcie zakresem podmiotowym ustawy nie tylko - tak jak ma to miejsce obecnie - pracowników wykonujących zawody medyczne oraz pracowników działalności podstawowej, ale również pracowników administracji i obsługi.</a:t>
            </a:r>
          </a:p>
          <a:p>
            <a:pPr lvl="0">
              <a:lnSpc>
                <a:spcPct val="150000"/>
              </a:lnSpc>
            </a:pP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Określenie, że do poszczególnych grup stanowisk określonych w załączniku do ustawy kwalifikuje się pracowników nie wg kryterium wymaganego na danym stanowisku pracy wykształcenia / specjalizacji, lecz wg wykształcenia / specjalizacji posiadanej przez danego pracownika.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1423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58800" cy="6858000"/>
          </a:xfrm>
          <a:prstGeom prst="rect">
            <a:avLst/>
          </a:prstGeom>
        </p:spPr>
      </p:pic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D68B59C-4037-43DF-8730-3B5E9D5759E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9174" y="684967"/>
          <a:ext cx="11358696" cy="4665648"/>
        </p:xfrm>
        <a:graphic>
          <a:graphicData uri="http://schemas.openxmlformats.org/drawingml/2006/table">
            <a:tbl>
              <a:tblPr firstRow="1" firstCol="1" bandRow="1"/>
              <a:tblGrid>
                <a:gridCol w="1748664">
                  <a:extLst>
                    <a:ext uri="{9D8B030D-6E8A-4147-A177-3AD203B41FA5}">
                      <a16:colId xmlns:a16="http://schemas.microsoft.com/office/drawing/2014/main" val="3553953782"/>
                    </a:ext>
                  </a:extLst>
                </a:gridCol>
                <a:gridCol w="1601672">
                  <a:extLst>
                    <a:ext uri="{9D8B030D-6E8A-4147-A177-3AD203B41FA5}">
                      <a16:colId xmlns:a16="http://schemas.microsoft.com/office/drawing/2014/main" val="2040886600"/>
                    </a:ext>
                  </a:extLst>
                </a:gridCol>
                <a:gridCol w="1601672">
                  <a:extLst>
                    <a:ext uri="{9D8B030D-6E8A-4147-A177-3AD203B41FA5}">
                      <a16:colId xmlns:a16="http://schemas.microsoft.com/office/drawing/2014/main" val="291434972"/>
                    </a:ext>
                  </a:extLst>
                </a:gridCol>
                <a:gridCol w="1601672">
                  <a:extLst>
                    <a:ext uri="{9D8B030D-6E8A-4147-A177-3AD203B41FA5}">
                      <a16:colId xmlns:a16="http://schemas.microsoft.com/office/drawing/2014/main" val="104257280"/>
                    </a:ext>
                  </a:extLst>
                </a:gridCol>
                <a:gridCol w="1601672">
                  <a:extLst>
                    <a:ext uri="{9D8B030D-6E8A-4147-A177-3AD203B41FA5}">
                      <a16:colId xmlns:a16="http://schemas.microsoft.com/office/drawing/2014/main" val="1028728436"/>
                    </a:ext>
                  </a:extLst>
                </a:gridCol>
                <a:gridCol w="1601672">
                  <a:extLst>
                    <a:ext uri="{9D8B030D-6E8A-4147-A177-3AD203B41FA5}">
                      <a16:colId xmlns:a16="http://schemas.microsoft.com/office/drawing/2014/main" val="4039775351"/>
                    </a:ext>
                  </a:extLst>
                </a:gridCol>
                <a:gridCol w="1601672">
                  <a:extLst>
                    <a:ext uri="{9D8B030D-6E8A-4147-A177-3AD203B41FA5}">
                      <a16:colId xmlns:a16="http://schemas.microsoft.com/office/drawing/2014/main" val="2132058227"/>
                    </a:ext>
                  </a:extLst>
                </a:gridCol>
              </a:tblGrid>
              <a:tr h="34591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Grupy zawodowe według kwalifikacji wymaganych na zajmowanym stanowisku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Lekarz ze specjalizacją II  stopnia lub tytuł specjalisty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Lekarz ze specjalizacją pierwszego stopnia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Lekarz bez specjalizacji, osoby wykonujące zawód medyczny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z wyższym wykształceniem i specjalizacją, pielęgniarka z tytułem magistra na kierunku pielęgniarstwo lub położnictwo i ze specjalizacją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Lekarz stażysta, osoby wykonujące zawód medyczny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z wyższym wykształceniem bez specjalizacji,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Pielęgniarka bez mgr ze specjalizacją albo z wykształceniem wyższym,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niemedyczni pracownicy działalności podstawowej z wykształceniem wyższym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Pielęgniarka z licencjatem lub wykształceniem średnim,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osoby wykonujące zawód medyczny z wykształceniem średnim, niemedyczni pracownicy działalności podstawowej z wykształceniem średnim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Niemedyczni pracownicy działalności podstawowej z  wykształceniem poniżej średniego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784242"/>
                  </a:ext>
                </a:extLst>
              </a:tr>
              <a:tr h="1845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6203145"/>
                  </a:ext>
                </a:extLst>
              </a:tr>
              <a:tr h="4446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postulowane współczynniki pracy 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0,75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3074020"/>
                  </a:ext>
                </a:extLst>
              </a:tr>
              <a:tr h="575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najniższe docelowe wynagrodzenie zasadnicze 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15 264 zł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15 264 zł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10 176 zł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8 904 zł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5 088 zł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3 816 zł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285145"/>
                  </a:ext>
                </a:extLst>
              </a:tr>
            </a:tbl>
          </a:graphicData>
        </a:graphic>
      </p:graphicFrame>
      <p:sp>
        <p:nvSpPr>
          <p:cNvPr id="12" name="Tytuł 1"/>
          <p:cNvSpPr>
            <a:spLocks noGrp="1"/>
          </p:cNvSpPr>
          <p:nvPr>
            <p:ph type="title"/>
          </p:nvPr>
        </p:nvSpPr>
        <p:spPr>
          <a:xfrm>
            <a:off x="688546" y="85032"/>
            <a:ext cx="10795000" cy="905351"/>
          </a:xfrm>
        </p:spPr>
        <p:txBody>
          <a:bodyPr anchor="t">
            <a:normAutofit fontScale="90000"/>
          </a:bodyPr>
          <a:lstStyle/>
          <a:p>
            <a:pPr algn="ctr"/>
            <a:r>
              <a:rPr lang="pl-PL" altLang="pl-PL" sz="2000" b="1" u="sng" dirty="0">
                <a:latin typeface="Arial" panose="020B0604020202020204" pitchFamily="34" charset="0"/>
                <a:ea typeface="Lato" charset="0"/>
                <a:cs typeface="Arial" panose="020B0604020202020204" pitchFamily="34" charset="0"/>
              </a:rPr>
              <a:t>Oczekiwania strony społecznej – na podstawie przekazywanych postulatów oraz zapisów projektu obywatelskiego popieranego przez związki zawodowe i samorządy zawodowe</a:t>
            </a:r>
            <a:endParaRPr lang="pl-PL" altLang="pl-PL" sz="1300" dirty="0">
              <a:latin typeface="Arial" panose="020B0604020202020204" pitchFamily="34" charset="0"/>
              <a:ea typeface="Lato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4485-F2A1-0C47-980E-CDF3B9F8C107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0549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58800" cy="6858000"/>
          </a:xfrm>
          <a:prstGeom prst="rect">
            <a:avLst/>
          </a:prstGeom>
        </p:spPr>
      </p:pic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D68B59C-4037-43DF-8730-3B5E9D5759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445562"/>
              </p:ext>
            </p:extLst>
          </p:nvPr>
        </p:nvGraphicFramePr>
        <p:xfrm>
          <a:off x="629174" y="684967"/>
          <a:ext cx="11358696" cy="5621038"/>
        </p:xfrm>
        <a:graphic>
          <a:graphicData uri="http://schemas.openxmlformats.org/drawingml/2006/table">
            <a:tbl>
              <a:tblPr firstRow="1" firstCol="1" bandRow="1"/>
              <a:tblGrid>
                <a:gridCol w="1748664">
                  <a:extLst>
                    <a:ext uri="{9D8B030D-6E8A-4147-A177-3AD203B41FA5}">
                      <a16:colId xmlns:a16="http://schemas.microsoft.com/office/drawing/2014/main" val="3553953782"/>
                    </a:ext>
                  </a:extLst>
                </a:gridCol>
                <a:gridCol w="1601672">
                  <a:extLst>
                    <a:ext uri="{9D8B030D-6E8A-4147-A177-3AD203B41FA5}">
                      <a16:colId xmlns:a16="http://schemas.microsoft.com/office/drawing/2014/main" val="2040886600"/>
                    </a:ext>
                  </a:extLst>
                </a:gridCol>
                <a:gridCol w="1601672">
                  <a:extLst>
                    <a:ext uri="{9D8B030D-6E8A-4147-A177-3AD203B41FA5}">
                      <a16:colId xmlns:a16="http://schemas.microsoft.com/office/drawing/2014/main" val="291434972"/>
                    </a:ext>
                  </a:extLst>
                </a:gridCol>
                <a:gridCol w="1601672">
                  <a:extLst>
                    <a:ext uri="{9D8B030D-6E8A-4147-A177-3AD203B41FA5}">
                      <a16:colId xmlns:a16="http://schemas.microsoft.com/office/drawing/2014/main" val="104257280"/>
                    </a:ext>
                  </a:extLst>
                </a:gridCol>
                <a:gridCol w="1601672">
                  <a:extLst>
                    <a:ext uri="{9D8B030D-6E8A-4147-A177-3AD203B41FA5}">
                      <a16:colId xmlns:a16="http://schemas.microsoft.com/office/drawing/2014/main" val="1028728436"/>
                    </a:ext>
                  </a:extLst>
                </a:gridCol>
                <a:gridCol w="1601672">
                  <a:extLst>
                    <a:ext uri="{9D8B030D-6E8A-4147-A177-3AD203B41FA5}">
                      <a16:colId xmlns:a16="http://schemas.microsoft.com/office/drawing/2014/main" val="4039775351"/>
                    </a:ext>
                  </a:extLst>
                </a:gridCol>
                <a:gridCol w="1601672">
                  <a:extLst>
                    <a:ext uri="{9D8B030D-6E8A-4147-A177-3AD203B41FA5}">
                      <a16:colId xmlns:a16="http://schemas.microsoft.com/office/drawing/2014/main" val="2132058227"/>
                    </a:ext>
                  </a:extLst>
                </a:gridCol>
              </a:tblGrid>
              <a:tr h="29136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Grupy zawodowe według kwalifikacji wymaganych na zajmowanym stanowisku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Lekarz ze specjalizacją II  stopnia lub tytuł specjalisty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Lekarz ze specjalizacją pierwszego stopnia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Lekarz bez specjalizacji, osoby wykonujące zawód medyczny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z wyższym wykształceniem i specjalizacją, pielęgniarka z tytułem magistra na kierunku pielęgniarstwo lub położnictwo i ze specjalizacją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Lekarz stażysta, osoby wykonujące zawód medyczny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z wyższym wykształceniem bez specjalizacji,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Pielęgniarka bez mgr ze specjalizacją albo z wykształceniem wyższym,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niemedyczni pracownicy działalności podstawowej z wykształceniem wyższym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Pielęgniarka z licencjatem lub wykształceniem średnim,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osoby wykonujące zawód medyczny z wykształceniem średnim, niemedyczni pracownicy działalności podstawowej z wykształceniem średnim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Niemedyczni pracownicy działalności podstawowej z  wykształceniem poniżej średniego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784242"/>
                  </a:ext>
                </a:extLst>
              </a:tr>
              <a:tr h="1845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6203145"/>
                  </a:ext>
                </a:extLst>
              </a:tr>
              <a:tr h="575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najniższe docelowe wynagrodzenie zasadnicze na dzień 31.12.2021 (kwoty wynagrodzeń wyliczone w oparciu o prognozę MF)</a:t>
                      </a:r>
                      <a:endParaRPr lang="pl-PL" sz="11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6 462 zł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5 953 zł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5 342 zł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3 714 zł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3 256 zł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2 951 zł</a:t>
                      </a:r>
                      <a:endParaRPr lang="pl-PL" sz="20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10444"/>
                  </a:ext>
                </a:extLst>
              </a:tr>
              <a:tr h="575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Faktyczne wynagrodzenia zasadnicze wg stanu na styczeń 2020 r.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7 101 zł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6 783 zł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Gr. Lekarska – </a:t>
                      </a:r>
                      <a:r>
                        <a:rPr lang="pl-PL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5 111 zł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Gr. Pielęgniarska I  – </a:t>
                      </a:r>
                      <a:r>
                        <a:rPr lang="pl-PL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4 314 zł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Gr. inni medyczni z wyższym i spec – </a:t>
                      </a:r>
                      <a:r>
                        <a:rPr lang="pl-PL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3 442 zł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Gr. Pielęgniarska II -  </a:t>
                      </a:r>
                      <a:r>
                        <a:rPr lang="pl-PL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4 077 zł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Gr. inni medyczni z wyższym bez spec – </a:t>
                      </a:r>
                      <a:r>
                        <a:rPr lang="pl-PL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3 278 zł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Gr. Pielęgniarska III – </a:t>
                      </a:r>
                      <a:r>
                        <a:rPr lang="pl-PL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3 893 zł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Gr. inni medyczni ze średnim – </a:t>
                      </a:r>
                      <a:r>
                        <a:rPr lang="pl-PL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2 296 zł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2 447 zł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20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258676"/>
                  </a:ext>
                </a:extLst>
              </a:tr>
              <a:tr h="575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najniższe docelowe wynagrodzenie zasadnicze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15 264 zł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15 264 zł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10 176 zł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8 904 zł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5 088 zł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3 816 zł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285145"/>
                  </a:ext>
                </a:extLst>
              </a:tr>
            </a:tbl>
          </a:graphicData>
        </a:graphic>
      </p:graphicFrame>
      <p:sp>
        <p:nvSpPr>
          <p:cNvPr id="12" name="Tytuł 1"/>
          <p:cNvSpPr>
            <a:spLocks noGrp="1"/>
          </p:cNvSpPr>
          <p:nvPr>
            <p:ph type="title"/>
          </p:nvPr>
        </p:nvSpPr>
        <p:spPr>
          <a:xfrm>
            <a:off x="471947" y="85032"/>
            <a:ext cx="11358695" cy="905351"/>
          </a:xfrm>
        </p:spPr>
        <p:txBody>
          <a:bodyPr anchor="t">
            <a:normAutofit/>
          </a:bodyPr>
          <a:lstStyle/>
          <a:p>
            <a:pPr algn="ctr"/>
            <a:r>
              <a:rPr lang="pl-PL" altLang="pl-PL" sz="2000" b="1" u="sng" dirty="0">
                <a:latin typeface="Arial" panose="020B0604020202020204" pitchFamily="34" charset="0"/>
                <a:ea typeface="Lato" charset="0"/>
                <a:cs typeface="Arial" panose="020B0604020202020204" pitchFamily="34" charset="0"/>
              </a:rPr>
              <a:t>Wynagrodzenie zasadnicze z ustawy na 31 grudnia 2021r. – faktyczne za styczeń 2020r.  – projekt obywatelski </a:t>
            </a:r>
            <a:endParaRPr lang="pl-PL" altLang="pl-PL" sz="1300" dirty="0">
              <a:latin typeface="Arial" panose="020B0604020202020204" pitchFamily="34" charset="0"/>
              <a:ea typeface="Lato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4485-F2A1-0C47-980E-CDF3B9F8C107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199591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1666</Words>
  <Application>Microsoft Office PowerPoint</Application>
  <PresentationFormat>Panoramiczny</PresentationFormat>
  <Paragraphs>296</Paragraphs>
  <Slides>7</Slides>
  <Notes>7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Lato</vt:lpstr>
      <vt:lpstr>Motyw pakietu Office</vt:lpstr>
      <vt:lpstr>Nakłady na zdrowie wg ustawy 6% (w mld zł):  </vt:lpstr>
      <vt:lpstr>Obecne wynikające z ustawy docelowe minimalne wynagrodzenia zasadnicze w podmiotach leczniczych obowiązujące w 2021 r. (trzeba je osiągnąć na 31 grudnia 2021 r.) </vt:lpstr>
      <vt:lpstr> </vt:lpstr>
      <vt:lpstr> </vt:lpstr>
      <vt:lpstr>Oczekiwania i postulaty strony społecznej </vt:lpstr>
      <vt:lpstr>Oczekiwania strony społecznej – na podstawie przekazywanych postulatów oraz zapisów projektu obywatelskiego popieranego przez związki zawodowe i samorządy zawodowe</vt:lpstr>
      <vt:lpstr>Wynagrodzenie zasadnicze z ustawy na 31 grudnia 2021r. – faktyczne za styczeń 2020r.  – projekt obywatelski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Nakłady na zdrowie wg ustawy 6%:</dc:title>
  <dc:creator>Bydłoń Jakub</dc:creator>
  <cp:lastModifiedBy>Bydłoń Jakub</cp:lastModifiedBy>
  <cp:revision>16</cp:revision>
  <cp:lastPrinted>2021-02-10T07:36:26Z</cp:lastPrinted>
  <dcterms:created xsi:type="dcterms:W3CDTF">2021-02-09T16:28:31Z</dcterms:created>
  <dcterms:modified xsi:type="dcterms:W3CDTF">2021-02-10T08:18:56Z</dcterms:modified>
</cp:coreProperties>
</file>