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2"/>
  </p:sldMasterIdLst>
  <p:notesMasterIdLst>
    <p:notesMasterId r:id="rId18"/>
  </p:notesMasterIdLst>
  <p:handoutMasterIdLst>
    <p:handoutMasterId r:id="rId19"/>
  </p:handoutMasterIdLst>
  <p:sldIdLst>
    <p:sldId id="261" r:id="rId3"/>
    <p:sldId id="302" r:id="rId4"/>
    <p:sldId id="300" r:id="rId5"/>
    <p:sldId id="299" r:id="rId6"/>
    <p:sldId id="307" r:id="rId7"/>
    <p:sldId id="314" r:id="rId8"/>
    <p:sldId id="303" r:id="rId9"/>
    <p:sldId id="304" r:id="rId10"/>
    <p:sldId id="305" r:id="rId11"/>
    <p:sldId id="308" r:id="rId12"/>
    <p:sldId id="309" r:id="rId13"/>
    <p:sldId id="310" r:id="rId14"/>
    <p:sldId id="311" r:id="rId15"/>
    <p:sldId id="312" r:id="rId16"/>
    <p:sldId id="313" r:id="rId17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3185"/>
    <a:srgbClr val="F6C5A1"/>
    <a:srgbClr val="EF7F1A"/>
    <a:srgbClr val="C0C0C0"/>
    <a:srgbClr val="FFED00"/>
    <a:srgbClr val="008D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89005" autoAdjust="0"/>
  </p:normalViewPr>
  <p:slideViewPr>
    <p:cSldViewPr>
      <p:cViewPr varScale="1">
        <p:scale>
          <a:sx n="66" d="100"/>
          <a:sy n="66" d="100"/>
        </p:scale>
        <p:origin x="63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2958" y="-96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752860-CD8B-4CEC-BE34-3CB9B6BD96FA}" type="datetimeFigureOut">
              <a:rPr lang="pl-PL" smtClean="0"/>
              <a:t>2015-06-16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2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5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F2D64C-79E2-4A69-8A29-343A6C7D890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9260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CF2EDE-4F90-441D-8A0C-66080E1A2D2C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D205C4-C7CE-4A6E-B797-390C198A97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198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D205C4-C7CE-4A6E-B797-390C198A979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924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D205C4-C7CE-4A6E-B797-390C198A979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924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smtClean="0"/>
          </a:p>
        </p:txBody>
      </p:sp>
      <p:sp>
        <p:nvSpPr>
          <p:cNvPr id="15363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12AF160-5D41-4E3E-9614-82756A2AB6B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3927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89A385-5DCA-4CEF-866C-B859D8BE2F1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2187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89A385-5DCA-4CEF-866C-B859D8BE2F1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471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9000" r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package" Target="../embeddings/Arkusz_programu_Microsoft_Excel1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emf"/><Relationship Id="rId4" Type="http://schemas.openxmlformats.org/officeDocument/2006/relationships/package" Target="../embeddings/Arkusz_programu_Microsoft_Excel2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emf"/><Relationship Id="rId4" Type="http://schemas.openxmlformats.org/officeDocument/2006/relationships/package" Target="../embeddings/Arkusz_programu_Microsoft_Excel3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/>
          <p:nvPr/>
        </p:nvSpPr>
        <p:spPr>
          <a:xfrm rot="5400000">
            <a:off x="4139950" y="-3951313"/>
            <a:ext cx="864097" cy="91440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1872208" y="798820"/>
            <a:ext cx="5508104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050" dirty="0">
                <a:latin typeface="Arial Narrow" pitchFamily="34" charset="0"/>
              </a:rPr>
              <a:t>Projekt </a:t>
            </a:r>
            <a:r>
              <a:rPr lang="pl-PL" sz="1050" dirty="0" smtClean="0">
                <a:latin typeface="Arial Narrow" pitchFamily="34" charset="0"/>
              </a:rPr>
              <a:t>współfinansowany </a:t>
            </a:r>
            <a:r>
              <a:rPr lang="pl-PL" sz="1050" dirty="0">
                <a:latin typeface="Arial Narrow" pitchFamily="34" charset="0"/>
              </a:rPr>
              <a:t>ze środków Unii Europejskiej </a:t>
            </a:r>
            <a:r>
              <a:rPr lang="pl-PL" sz="1050" dirty="0" smtClean="0">
                <a:latin typeface="Arial Narrow" pitchFamily="34" charset="0"/>
              </a:rPr>
              <a:t> w </a:t>
            </a:r>
            <a:r>
              <a:rPr lang="pl-PL" sz="1050" dirty="0">
                <a:latin typeface="Arial Narrow" pitchFamily="34" charset="0"/>
              </a:rPr>
              <a:t>ramach Europejskiego Funduszu Społecznego</a:t>
            </a: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7245" y="344515"/>
            <a:ext cx="1608656" cy="428365"/>
          </a:xfrm>
          <a:prstGeom prst="rect">
            <a:avLst/>
          </a:prstGeom>
        </p:spPr>
      </p:pic>
      <p:pic>
        <p:nvPicPr>
          <p:cNvPr id="12" name="Obraz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95858"/>
            <a:ext cx="1800200" cy="579303"/>
          </a:xfrm>
          <a:prstGeom prst="rect">
            <a:avLst/>
          </a:prstGeom>
        </p:spPr>
      </p:pic>
      <p:pic>
        <p:nvPicPr>
          <p:cNvPr id="38" name="Picture 3" descr="X:\darian\grafika\komisja krajowa\konstruktywny dialog3\logo kk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51920" y="288908"/>
            <a:ext cx="1296145" cy="508692"/>
          </a:xfrm>
          <a:prstGeom prst="rect">
            <a:avLst/>
          </a:prstGeom>
          <a:noFill/>
        </p:spPr>
      </p:pic>
      <p:sp>
        <p:nvSpPr>
          <p:cNvPr id="25" name="Prostokąt 24"/>
          <p:cNvSpPr/>
          <p:nvPr/>
        </p:nvSpPr>
        <p:spPr>
          <a:xfrm>
            <a:off x="4967" y="1496978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b="1" i="1" dirty="0" smtClean="0">
                <a:solidFill>
                  <a:schemeClr val="accent5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Rada Dialogu Społecznego</a:t>
            </a:r>
            <a:endParaRPr lang="pl-PL" sz="4000" b="1" i="1" dirty="0">
              <a:solidFill>
                <a:schemeClr val="accent5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Prostokąt 25"/>
          <p:cNvSpPr/>
          <p:nvPr/>
        </p:nvSpPr>
        <p:spPr>
          <a:xfrm>
            <a:off x="1187624" y="4716433"/>
            <a:ext cx="69847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pl-PL" sz="1400" dirty="0" smtClean="0"/>
              <a:t>19-20 maj 2015 r.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pl-PL" sz="1400" dirty="0" smtClean="0"/>
              <a:t>Warszawa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pl-PL" sz="1400" dirty="0" smtClean="0"/>
              <a:t>Henryk Nakonieczny</a:t>
            </a:r>
          </a:p>
          <a:p>
            <a:pPr algn="ctr"/>
            <a:r>
              <a:rPr lang="pl-PL" sz="1400" dirty="0" smtClean="0">
                <a:solidFill>
                  <a:srgbClr val="002060"/>
                </a:solidFill>
                <a:latin typeface="Arial Narrow" pitchFamily="34" charset="0"/>
              </a:rPr>
              <a:t> „Konstruktywny dialog III – </a:t>
            </a:r>
            <a:r>
              <a:rPr lang="pl-PL" sz="1400" dirty="0" smtClean="0">
                <a:solidFill>
                  <a:srgbClr val="002060"/>
                </a:solidFill>
              </a:rPr>
              <a:t>wzmocnienie potencjału instytucjonalnego NSZZ „Solidarność”</a:t>
            </a:r>
            <a:endParaRPr lang="pl-PL" sz="1400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6" name="Prostokąt 15"/>
          <p:cNvSpPr/>
          <p:nvPr/>
        </p:nvSpPr>
        <p:spPr>
          <a:xfrm>
            <a:off x="107504" y="6382489"/>
            <a:ext cx="893892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100" dirty="0" smtClean="0">
                <a:solidFill>
                  <a:schemeClr val="bg1"/>
                </a:solidFill>
              </a:rPr>
              <a:t>Komisja Krajowa NSZZ „Solidarność” DZIAŁ PROGRAMÓW EUROPEJSKICH, ul. Wały Piastowskie 24, 80-855 Gdańsk, Tel. (+48 58) 308 42 41, </a:t>
            </a:r>
            <a:r>
              <a:rPr lang="pl-PL" sz="1100" dirty="0" err="1" smtClean="0">
                <a:solidFill>
                  <a:schemeClr val="bg1"/>
                </a:solidFill>
              </a:rPr>
              <a:t>Fax</a:t>
            </a:r>
            <a:r>
              <a:rPr lang="pl-PL" sz="1100" dirty="0" smtClean="0">
                <a:solidFill>
                  <a:schemeClr val="bg1"/>
                </a:solidFill>
              </a:rPr>
              <a:t>: (+48 58) 308 42 11</a:t>
            </a:r>
          </a:p>
          <a:p>
            <a:pPr algn="ctr"/>
            <a:r>
              <a:rPr lang="pl-PL" sz="1100" dirty="0" smtClean="0">
                <a:solidFill>
                  <a:schemeClr val="bg1"/>
                </a:solidFill>
              </a:rPr>
              <a:t>e-mail: </a:t>
            </a:r>
            <a:r>
              <a:rPr lang="pl-PL" sz="1100" dirty="0" err="1" smtClean="0">
                <a:solidFill>
                  <a:schemeClr val="bg1"/>
                </a:solidFill>
              </a:rPr>
              <a:t>programy.europejskie@solidarnosc.org.pl</a:t>
            </a:r>
            <a:r>
              <a:rPr lang="pl-PL" sz="1100" dirty="0" smtClean="0">
                <a:solidFill>
                  <a:schemeClr val="bg1"/>
                </a:solidFill>
              </a:rPr>
              <a:t> , </a:t>
            </a:r>
            <a:r>
              <a:rPr lang="pl-PL" sz="1100" dirty="0" err="1" smtClean="0">
                <a:solidFill>
                  <a:schemeClr val="bg1"/>
                </a:solidFill>
              </a:rPr>
              <a:t>www.solidarnosc.org.pl</a:t>
            </a:r>
            <a:r>
              <a:rPr lang="pl-PL" sz="1100" dirty="0" smtClean="0">
                <a:solidFill>
                  <a:schemeClr val="bg1"/>
                </a:solidFill>
              </a:rPr>
              <a:t>/dialog</a:t>
            </a:r>
            <a:endParaRPr lang="pl-PL" sz="1100" dirty="0">
              <a:solidFill>
                <a:schemeClr val="bg1"/>
              </a:solidFill>
            </a:endParaRPr>
          </a:p>
        </p:txBody>
      </p:sp>
      <p:pic>
        <p:nvPicPr>
          <p:cNvPr id="37" name="Picture 2" descr="X:\darian\grafika\komisja krajowa\konstruktywny dialog3\logo-kd3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37911" y="2204864"/>
            <a:ext cx="2486217" cy="2088232"/>
          </a:xfrm>
          <a:prstGeom prst="rect">
            <a:avLst/>
          </a:prstGeom>
          <a:noFill/>
        </p:spPr>
      </p:pic>
      <p:sp>
        <p:nvSpPr>
          <p:cNvPr id="13" name="Rectangle 3"/>
          <p:cNvSpPr/>
          <p:nvPr/>
        </p:nvSpPr>
        <p:spPr>
          <a:xfrm rot="5400000">
            <a:off x="4427981" y="1357533"/>
            <a:ext cx="288033" cy="91440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Prostokąt 13"/>
          <p:cNvSpPr/>
          <p:nvPr/>
        </p:nvSpPr>
        <p:spPr>
          <a:xfrm>
            <a:off x="0" y="5785519"/>
            <a:ext cx="9144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400" b="1" dirty="0" smtClean="0">
                <a:solidFill>
                  <a:srgbClr val="002060"/>
                </a:solidFill>
              </a:rPr>
              <a:t>CZŁOWIEK – najlepsza inwestycja</a:t>
            </a:r>
            <a:endParaRPr lang="pl-PL" sz="1100" b="1" i="1" dirty="0">
              <a:solidFill>
                <a:srgbClr val="00206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941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/>
          <p:nvPr/>
        </p:nvSpPr>
        <p:spPr>
          <a:xfrm rot="5400000">
            <a:off x="4140200" y="-3951287"/>
            <a:ext cx="863600" cy="91440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1871663" y="798513"/>
            <a:ext cx="550862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050" dirty="0">
                <a:latin typeface="Arial Narrow" pitchFamily="34" charset="0"/>
              </a:rPr>
              <a:t>Projekt współfinansowany ze środków Unii Europejskiej  w ramach Europejskiego Funduszu Społecznego</a:t>
            </a:r>
          </a:p>
        </p:txBody>
      </p:sp>
      <p:pic>
        <p:nvPicPr>
          <p:cNvPr id="14339" name="Obraz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6888" y="344488"/>
            <a:ext cx="16097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Obraz 1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213" y="295275"/>
            <a:ext cx="1800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3" descr="X:\darian\grafika\komisja krajowa\konstruktywny dialog3\logo kk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51275" y="288925"/>
            <a:ext cx="1296988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Prostokąt 24"/>
          <p:cNvSpPr>
            <a:spLocks noChangeArrowheads="1"/>
          </p:cNvSpPr>
          <p:nvPr/>
        </p:nvSpPr>
        <p:spPr bwMode="auto">
          <a:xfrm>
            <a:off x="0" y="1628775"/>
            <a:ext cx="91440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400" b="1">
                <a:solidFill>
                  <a:srgbClr val="002060"/>
                </a:solidFill>
                <a:latin typeface="Arial Narrow" pitchFamily="34" charset="0"/>
              </a:rPr>
              <a:t>Wybrane koszty przeprowadzenia pilotażu </a:t>
            </a:r>
          </a:p>
          <a:p>
            <a:pPr algn="ctr"/>
            <a:r>
              <a:rPr lang="pl-PL" sz="2400" b="1">
                <a:solidFill>
                  <a:srgbClr val="002060"/>
                </a:solidFill>
                <a:latin typeface="Arial Narrow" pitchFamily="34" charset="0"/>
              </a:rPr>
              <a:t>dotyczącego procesu opiniowania projektu ustawy budżetowej oraz powiązanych projektów ustaw</a:t>
            </a:r>
          </a:p>
          <a:p>
            <a:pPr algn="ctr"/>
            <a:r>
              <a:rPr lang="pl-PL" sz="2400" b="1">
                <a:solidFill>
                  <a:srgbClr val="002060"/>
                </a:solidFill>
                <a:latin typeface="Arial Narrow" pitchFamily="34" charset="0"/>
              </a:rPr>
              <a:t> </a:t>
            </a:r>
            <a:endParaRPr lang="pl-PL" b="1" i="1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4343" name="Prostokąt 25"/>
          <p:cNvSpPr>
            <a:spLocks noChangeArrowheads="1"/>
          </p:cNvSpPr>
          <p:nvPr/>
        </p:nvSpPr>
        <p:spPr bwMode="auto">
          <a:xfrm>
            <a:off x="1187450" y="4716463"/>
            <a:ext cx="698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400">
                <a:solidFill>
                  <a:srgbClr val="002060"/>
                </a:solidFill>
                <a:latin typeface="Arial Narrow" pitchFamily="34" charset="0"/>
              </a:rPr>
              <a:t>Dokument został przygotowany w ramach projektu pt.</a:t>
            </a:r>
          </a:p>
          <a:p>
            <a:pPr algn="ctr"/>
            <a:r>
              <a:rPr lang="pl-PL" sz="1400">
                <a:solidFill>
                  <a:srgbClr val="002060"/>
                </a:solidFill>
                <a:latin typeface="Arial Narrow" pitchFamily="34" charset="0"/>
              </a:rPr>
              <a:t> „Konstruktywny dialog III – wzmocnienie potencjału instytucjonalnego NSZZ „Solidarność”</a:t>
            </a:r>
          </a:p>
        </p:txBody>
      </p:sp>
      <p:sp>
        <p:nvSpPr>
          <p:cNvPr id="14344" name="Prostokąt 15"/>
          <p:cNvSpPr>
            <a:spLocks noChangeArrowheads="1"/>
          </p:cNvSpPr>
          <p:nvPr/>
        </p:nvSpPr>
        <p:spPr bwMode="auto">
          <a:xfrm>
            <a:off x="107950" y="6381750"/>
            <a:ext cx="89392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100">
                <a:solidFill>
                  <a:schemeClr val="bg1"/>
                </a:solidFill>
                <a:latin typeface="Arial Narrow" pitchFamily="34" charset="0"/>
              </a:rPr>
              <a:t>Komisja Krajowa NSZZ „Solidarność” DZIAŁ PROGRAMÓW EUROPEJSKICH, ul. Wały Piastowskie 24, 80-855 Gdańsk, Tel. (+48 58) 308 42 41, Fax: (+48 58) 308 42 11</a:t>
            </a:r>
          </a:p>
          <a:p>
            <a:pPr algn="ctr"/>
            <a:r>
              <a:rPr lang="pl-PL" sz="1100">
                <a:solidFill>
                  <a:schemeClr val="bg1"/>
                </a:solidFill>
                <a:latin typeface="Arial Narrow" pitchFamily="34" charset="0"/>
              </a:rPr>
              <a:t>e-mail: programy.europejskie@solidarnosc.org.pl , www.solidarnosc.org.pl/dialog</a:t>
            </a:r>
          </a:p>
        </p:txBody>
      </p:sp>
      <p:pic>
        <p:nvPicPr>
          <p:cNvPr id="14345" name="Picture 2" descr="X:\darian\grafika\komisja krajowa\konstruktywny dialog3\logo-kd3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28988" y="2736850"/>
            <a:ext cx="2486025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3"/>
          <p:cNvSpPr/>
          <p:nvPr/>
        </p:nvSpPr>
        <p:spPr>
          <a:xfrm rot="5400000">
            <a:off x="4427537" y="1357313"/>
            <a:ext cx="288925" cy="91440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347" name="Prostokąt 13"/>
          <p:cNvSpPr>
            <a:spLocks noChangeArrowheads="1"/>
          </p:cNvSpPr>
          <p:nvPr/>
        </p:nvSpPr>
        <p:spPr bwMode="auto">
          <a:xfrm>
            <a:off x="0" y="5784850"/>
            <a:ext cx="9144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400" b="1">
                <a:solidFill>
                  <a:srgbClr val="002060"/>
                </a:solidFill>
                <a:latin typeface="Arial Narrow" pitchFamily="34" charset="0"/>
              </a:rPr>
              <a:t>CZŁOWIEK – najlepsza inwestycja</a:t>
            </a:r>
            <a:endParaRPr lang="pl-PL" sz="1100" b="1" i="1">
              <a:solidFill>
                <a:srgbClr val="00206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8365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557338"/>
            <a:ext cx="7772400" cy="1470025"/>
          </a:xfrm>
        </p:spPr>
        <p:txBody>
          <a:bodyPr>
            <a:normAutofit/>
          </a:bodyPr>
          <a:lstStyle/>
          <a:p>
            <a:r>
              <a:rPr lang="pl-PL" sz="2800" dirty="0" smtClean="0">
                <a:solidFill>
                  <a:schemeClr val="accent1"/>
                </a:solidFill>
              </a:rPr>
              <a:t>Praca ekspertów zewnętrznych zgodnie z zawartymi umowami projektowymi realizowanymi w okresie trwania projektu od 01.09.2013- 30.06.2015 w 3 obszarach  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2760662"/>
          </a:xfrm>
        </p:spPr>
        <p:txBody>
          <a:bodyPr>
            <a:normAutofit lnSpcReduction="10000"/>
          </a:bodyPr>
          <a:lstStyle/>
          <a:p>
            <a:pPr algn="l"/>
            <a:r>
              <a:rPr lang="pl-PL" dirty="0" smtClean="0">
                <a:solidFill>
                  <a:srgbClr val="898989"/>
                </a:solidFill>
              </a:rPr>
              <a:t>                 </a:t>
            </a:r>
            <a:r>
              <a:rPr lang="pl-PL" b="1" dirty="0" smtClean="0">
                <a:solidFill>
                  <a:schemeClr val="accent1"/>
                </a:solidFill>
              </a:rPr>
              <a:t>Rynek pracy </a:t>
            </a:r>
          </a:p>
          <a:p>
            <a:endParaRPr lang="pl-PL" b="1" dirty="0" smtClean="0">
              <a:solidFill>
                <a:schemeClr val="accent1"/>
              </a:solidFill>
            </a:endParaRPr>
          </a:p>
          <a:p>
            <a:pPr algn="l"/>
            <a:r>
              <a:rPr lang="pl-PL" b="1" dirty="0" smtClean="0">
                <a:solidFill>
                  <a:schemeClr val="accent1"/>
                </a:solidFill>
              </a:rPr>
              <a:t>                  Polityka rodzinna</a:t>
            </a:r>
          </a:p>
          <a:p>
            <a:pPr algn="l"/>
            <a:endParaRPr lang="pl-PL" b="1" dirty="0" smtClean="0">
              <a:solidFill>
                <a:schemeClr val="accent1"/>
              </a:solidFill>
            </a:endParaRPr>
          </a:p>
          <a:p>
            <a:pPr algn="l"/>
            <a:r>
              <a:rPr lang="pl-PL" b="1" dirty="0" smtClean="0">
                <a:solidFill>
                  <a:schemeClr val="accent1"/>
                </a:solidFill>
              </a:rPr>
              <a:t>                  Oświata </a:t>
            </a:r>
          </a:p>
          <a:p>
            <a:endParaRPr lang="pl-PL" dirty="0" smtClean="0">
              <a:solidFill>
                <a:srgbClr val="898989"/>
              </a:solidFill>
            </a:endParaRPr>
          </a:p>
          <a:p>
            <a:endParaRPr lang="pl-PL" dirty="0" smtClean="0">
              <a:solidFill>
                <a:srgbClr val="898989"/>
              </a:solidFill>
            </a:endParaRPr>
          </a:p>
          <a:p>
            <a:endParaRPr lang="pl-PL" sz="3900" dirty="0" smtClean="0">
              <a:solidFill>
                <a:srgbClr val="898989"/>
              </a:solidFill>
            </a:endParaRPr>
          </a:p>
          <a:p>
            <a:endParaRPr lang="pl-PL" sz="3900" dirty="0" smtClean="0">
              <a:solidFill>
                <a:srgbClr val="898989"/>
              </a:solidFill>
            </a:endParaRPr>
          </a:p>
          <a:p>
            <a:endParaRPr lang="pl-PL" sz="3900" dirty="0" smtClean="0">
              <a:solidFill>
                <a:srgbClr val="898989"/>
              </a:solidFill>
            </a:endParaRPr>
          </a:p>
          <a:p>
            <a:endParaRPr lang="pl-PL" sz="3900" dirty="0" smtClean="0">
              <a:solidFill>
                <a:srgbClr val="898989"/>
              </a:solidFill>
            </a:endParaRPr>
          </a:p>
          <a:p>
            <a:endParaRPr lang="pl-PL" sz="3900" dirty="0" smtClean="0">
              <a:solidFill>
                <a:srgbClr val="898989"/>
              </a:solidFill>
            </a:endParaRPr>
          </a:p>
          <a:p>
            <a:endParaRPr lang="pl-PL" sz="4100" dirty="0" smtClean="0">
              <a:solidFill>
                <a:srgbClr val="898989"/>
              </a:solidFill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0" y="6597650"/>
            <a:ext cx="9144000" cy="230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900" dirty="0">
                <a:solidFill>
                  <a:schemeClr val="accent3"/>
                </a:solidFill>
                <a:latin typeface="+mj-lt"/>
              </a:rPr>
              <a:t>Dokument został przygotowany w ramach projektu pt.  „Konstruktywny dialog III – wzmocnienie potencjału instytucjonalnego NSZZ „Solidarność”</a:t>
            </a:r>
          </a:p>
        </p:txBody>
      </p:sp>
      <p:cxnSp>
        <p:nvCxnSpPr>
          <p:cNvPr id="12" name="Łącznik prosty 11"/>
          <p:cNvCxnSpPr/>
          <p:nvPr/>
        </p:nvCxnSpPr>
        <p:spPr>
          <a:xfrm flipH="1">
            <a:off x="2916238" y="6597650"/>
            <a:ext cx="62277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trzałka w prawo 6"/>
          <p:cNvSpPr/>
          <p:nvPr/>
        </p:nvSpPr>
        <p:spPr>
          <a:xfrm>
            <a:off x="1475656" y="328498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trzałka w prawo 7"/>
          <p:cNvSpPr/>
          <p:nvPr/>
        </p:nvSpPr>
        <p:spPr>
          <a:xfrm>
            <a:off x="1403648" y="429309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trzałka w prawo 8"/>
          <p:cNvSpPr/>
          <p:nvPr/>
        </p:nvSpPr>
        <p:spPr>
          <a:xfrm>
            <a:off x="1403648" y="544522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04321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800" dirty="0" smtClean="0">
                <a:solidFill>
                  <a:schemeClr val="tx2"/>
                </a:solidFill>
              </a:rPr>
              <a:t>Zakres prac ekspertów zewnętrznych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pl-PL" sz="3300" dirty="0" smtClean="0">
                <a:solidFill>
                  <a:srgbClr val="898989"/>
                </a:solidFill>
              </a:rPr>
              <a:t>                 </a:t>
            </a:r>
            <a:r>
              <a:rPr lang="pl-PL" sz="3300" dirty="0" smtClean="0">
                <a:solidFill>
                  <a:schemeClr val="accent1"/>
                </a:solidFill>
              </a:rPr>
              <a:t>Bilans otwarcia</a:t>
            </a:r>
          </a:p>
          <a:p>
            <a:pPr>
              <a:lnSpc>
                <a:spcPct val="80000"/>
              </a:lnSpc>
            </a:pPr>
            <a:r>
              <a:rPr lang="pl-PL" sz="3300" dirty="0" smtClean="0">
                <a:solidFill>
                  <a:schemeClr val="accent1"/>
                </a:solidFill>
              </a:rPr>
              <a:t>              2 Ekspertyzy cząstkowe :</a:t>
            </a:r>
          </a:p>
          <a:p>
            <a:pPr>
              <a:lnSpc>
                <a:spcPct val="80000"/>
              </a:lnSpc>
            </a:pPr>
            <a:r>
              <a:rPr lang="pl-PL" sz="3300" dirty="0" smtClean="0">
                <a:solidFill>
                  <a:schemeClr val="accent1"/>
                </a:solidFill>
              </a:rPr>
              <a:t>                  Opinia do założeń budżetowych</a:t>
            </a:r>
          </a:p>
          <a:p>
            <a:pPr>
              <a:lnSpc>
                <a:spcPct val="80000"/>
              </a:lnSpc>
            </a:pPr>
            <a:r>
              <a:rPr lang="pl-PL" sz="3300" dirty="0" smtClean="0">
                <a:solidFill>
                  <a:schemeClr val="accent1"/>
                </a:solidFill>
              </a:rPr>
              <a:t>                  Opinia do ustaw okołobudżetowych</a:t>
            </a:r>
          </a:p>
          <a:p>
            <a:pPr>
              <a:lnSpc>
                <a:spcPct val="80000"/>
              </a:lnSpc>
            </a:pPr>
            <a:r>
              <a:rPr lang="pl-PL" sz="3300" dirty="0" smtClean="0">
                <a:solidFill>
                  <a:schemeClr val="accent1"/>
                </a:solidFill>
              </a:rPr>
              <a:t>               Opinia całościowa – </a:t>
            </a:r>
          </a:p>
          <a:p>
            <a:pPr>
              <a:lnSpc>
                <a:spcPct val="80000"/>
              </a:lnSpc>
            </a:pPr>
            <a:r>
              <a:rPr lang="pl-PL" sz="3300" dirty="0" smtClean="0">
                <a:solidFill>
                  <a:schemeClr val="accent1"/>
                </a:solidFill>
              </a:rPr>
              <a:t>                   Opinia do projektu budżetu państwa </a:t>
            </a:r>
          </a:p>
          <a:p>
            <a:pPr>
              <a:lnSpc>
                <a:spcPct val="80000"/>
              </a:lnSpc>
              <a:buNone/>
            </a:pPr>
            <a:r>
              <a:rPr lang="pl-PL" sz="3300" dirty="0" smtClean="0">
                <a:solidFill>
                  <a:schemeClr val="accent1"/>
                </a:solidFill>
              </a:rPr>
              <a:t>                   Konsultacje i artykuły</a:t>
            </a:r>
          </a:p>
          <a:p>
            <a:pPr>
              <a:lnSpc>
                <a:spcPct val="80000"/>
              </a:lnSpc>
              <a:buNone/>
            </a:pPr>
            <a:endParaRPr lang="pl-PL" sz="3300" dirty="0" smtClean="0">
              <a:solidFill>
                <a:schemeClr val="accent1"/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pl-PL" sz="3300" dirty="0" smtClean="0">
              <a:solidFill>
                <a:schemeClr val="accent1"/>
              </a:solidFill>
            </a:endParaRPr>
          </a:p>
          <a:p>
            <a:pPr algn="ctr">
              <a:lnSpc>
                <a:spcPct val="80000"/>
              </a:lnSpc>
              <a:buNone/>
            </a:pPr>
            <a:r>
              <a:rPr lang="pl-PL" sz="3300" dirty="0" smtClean="0">
                <a:solidFill>
                  <a:schemeClr val="accent1"/>
                </a:solidFill>
              </a:rPr>
              <a:t>      </a:t>
            </a:r>
            <a:r>
              <a:rPr lang="pl-PL" sz="3300" b="1" dirty="0" smtClean="0">
                <a:solidFill>
                  <a:schemeClr val="accent1"/>
                </a:solidFill>
              </a:rPr>
              <a:t>165.190 PLN </a:t>
            </a:r>
          </a:p>
          <a:p>
            <a:pPr>
              <a:lnSpc>
                <a:spcPct val="80000"/>
              </a:lnSpc>
            </a:pPr>
            <a:endParaRPr lang="pl-PL" sz="3300" b="1" dirty="0" smtClean="0"/>
          </a:p>
        </p:txBody>
      </p:sp>
      <p:sp>
        <p:nvSpPr>
          <p:cNvPr id="5" name="Pagon 4"/>
          <p:cNvSpPr/>
          <p:nvPr/>
        </p:nvSpPr>
        <p:spPr>
          <a:xfrm>
            <a:off x="1259632" y="1628800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6" name="Pagon 5"/>
          <p:cNvSpPr/>
          <p:nvPr/>
        </p:nvSpPr>
        <p:spPr>
          <a:xfrm>
            <a:off x="1331640" y="2132856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7" name="Strzałka w prawo z wcięciem 6"/>
          <p:cNvSpPr/>
          <p:nvPr/>
        </p:nvSpPr>
        <p:spPr>
          <a:xfrm>
            <a:off x="1043608" y="3573016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agon 7"/>
          <p:cNvSpPr/>
          <p:nvPr/>
        </p:nvSpPr>
        <p:spPr>
          <a:xfrm>
            <a:off x="1331640" y="4653136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10" name="Nawias klamrowy otwierający 9"/>
          <p:cNvSpPr/>
          <p:nvPr/>
        </p:nvSpPr>
        <p:spPr>
          <a:xfrm>
            <a:off x="3563888" y="5517232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Nawias klamrowy zamykający 10"/>
          <p:cNvSpPr/>
          <p:nvPr/>
        </p:nvSpPr>
        <p:spPr>
          <a:xfrm>
            <a:off x="5796136" y="5517232"/>
            <a:ext cx="155448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Strzałka w dół 11"/>
          <p:cNvSpPr/>
          <p:nvPr/>
        </p:nvSpPr>
        <p:spPr>
          <a:xfrm>
            <a:off x="4572000" y="515719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2406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sz="2700" b="1" dirty="0" smtClean="0"/>
              <a:t>Koszt wynagrodzeń zespołów (bez ekspertów </a:t>
            </a:r>
            <a:r>
              <a:rPr lang="pl-PL" sz="2700" b="1" dirty="0" err="1" smtClean="0"/>
              <a:t>zewn</a:t>
            </a:r>
            <a:r>
              <a:rPr lang="pl-PL" sz="2700" b="1" dirty="0" smtClean="0"/>
              <a:t> .) powołanych do realizacji projektu oraz wynagrodzeń </a:t>
            </a:r>
            <a:r>
              <a:rPr lang="pl-PL" sz="2700" b="1" smtClean="0"/>
              <a:t>personelu zarządzającego za </a:t>
            </a:r>
            <a:r>
              <a:rPr lang="pl-PL" sz="2700" b="1" dirty="0" smtClean="0"/>
              <a:t>okres 01.09.2013 – 18.02.2015</a:t>
            </a:r>
            <a:endParaRPr lang="pl-PL" sz="3300" b="1" dirty="0" smtClean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4465637"/>
          </a:xfrm>
        </p:spPr>
        <p:txBody>
          <a:bodyPr>
            <a:normAutofit lnSpcReduction="10000"/>
          </a:bodyPr>
          <a:lstStyle/>
          <a:p>
            <a:pPr marL="0" indent="0">
              <a:buFont typeface="Arial" charset="0"/>
              <a:buNone/>
            </a:pPr>
            <a:r>
              <a:rPr lang="pl-PL" sz="2800" dirty="0" smtClean="0"/>
              <a:t>                               Zespół rynek pracy</a:t>
            </a:r>
          </a:p>
          <a:p>
            <a:pPr marL="0" indent="0">
              <a:buFont typeface="Arial" charset="0"/>
              <a:buNone/>
            </a:pPr>
            <a:r>
              <a:rPr lang="pl-PL" sz="2800" dirty="0" smtClean="0"/>
              <a:t>                               Zespół polityka rodzinna</a:t>
            </a:r>
          </a:p>
          <a:p>
            <a:pPr marL="0" indent="0">
              <a:buFont typeface="Arial" charset="0"/>
              <a:buNone/>
            </a:pPr>
            <a:r>
              <a:rPr lang="pl-PL" sz="2800" dirty="0" smtClean="0"/>
              <a:t>                                Zespół </a:t>
            </a:r>
            <a:r>
              <a:rPr lang="pl-PL" sz="2800" dirty="0" err="1" smtClean="0"/>
              <a:t>oświata</a:t>
            </a:r>
            <a:r>
              <a:rPr lang="pl-PL" sz="2800" dirty="0" smtClean="0"/>
              <a:t> </a:t>
            </a:r>
          </a:p>
          <a:p>
            <a:pPr marL="0" indent="0">
              <a:buFont typeface="Arial" charset="0"/>
              <a:buNone/>
            </a:pPr>
            <a:endParaRPr lang="pl-PL" sz="2800" dirty="0" smtClean="0"/>
          </a:p>
          <a:p>
            <a:pPr marL="0" indent="0">
              <a:buFont typeface="Arial" charset="0"/>
              <a:buNone/>
            </a:pPr>
            <a:r>
              <a:rPr lang="pl-PL" sz="2800" dirty="0" smtClean="0"/>
              <a:t> </a:t>
            </a:r>
          </a:p>
          <a:p>
            <a:pPr marL="0" indent="0">
              <a:buFont typeface="Arial" charset="0"/>
              <a:buNone/>
            </a:pPr>
            <a:r>
              <a:rPr lang="pl-PL" sz="2800" dirty="0" smtClean="0"/>
              <a:t>pracownicy KK NSZZ „S” oraz osoby współpracujące </a:t>
            </a:r>
          </a:p>
          <a:p>
            <a:pPr marL="0" indent="0">
              <a:buFont typeface="Arial" charset="0"/>
              <a:buNone/>
            </a:pPr>
            <a:r>
              <a:rPr lang="pl-PL" sz="2400" dirty="0" smtClean="0">
                <a:solidFill>
                  <a:schemeClr val="accent1"/>
                </a:solidFill>
              </a:rPr>
              <a:t> </a:t>
            </a:r>
          </a:p>
          <a:p>
            <a:pPr marL="0" indent="0">
              <a:buFont typeface="Arial" charset="0"/>
              <a:buNone/>
            </a:pPr>
            <a:r>
              <a:rPr lang="pl-PL" sz="2400" dirty="0" smtClean="0">
                <a:solidFill>
                  <a:schemeClr val="accent1"/>
                </a:solidFill>
              </a:rPr>
              <a:t>                                           </a:t>
            </a:r>
          </a:p>
          <a:p>
            <a:pPr marL="0" indent="0" algn="ctr">
              <a:buFont typeface="Arial" charset="0"/>
              <a:buNone/>
            </a:pPr>
            <a:r>
              <a:rPr lang="pl-PL" sz="2400" b="1" dirty="0" smtClean="0">
                <a:solidFill>
                  <a:schemeClr val="accent1"/>
                </a:solidFill>
              </a:rPr>
              <a:t> </a:t>
            </a:r>
          </a:p>
          <a:p>
            <a:pPr marL="0" indent="0" algn="ctr">
              <a:buFont typeface="Arial" charset="0"/>
              <a:buNone/>
            </a:pPr>
            <a:r>
              <a:rPr lang="pl-PL" sz="2500" b="1" dirty="0" smtClean="0"/>
              <a:t>465.767,50 PLN</a:t>
            </a:r>
            <a:endParaRPr lang="pl-PL" sz="2800" b="1" dirty="0" smtClean="0"/>
          </a:p>
          <a:p>
            <a:pPr marL="0" indent="0">
              <a:buFont typeface="Arial" charset="0"/>
              <a:buNone/>
            </a:pPr>
            <a:endParaRPr lang="pl-PL" sz="2800" dirty="0" smtClean="0"/>
          </a:p>
          <a:p>
            <a:pPr marL="0" indent="0">
              <a:buFont typeface="Arial" charset="0"/>
              <a:buNone/>
            </a:pPr>
            <a:endParaRPr lang="pl-PL" sz="2800" dirty="0" smtClean="0"/>
          </a:p>
          <a:p>
            <a:pPr marL="0" indent="0">
              <a:buFont typeface="Arial" charset="0"/>
              <a:buNone/>
            </a:pPr>
            <a:endParaRPr lang="pl-PL" sz="2800" dirty="0" smtClean="0"/>
          </a:p>
          <a:p>
            <a:pPr marL="0" indent="0">
              <a:buFont typeface="Arial" charset="0"/>
              <a:buNone/>
            </a:pPr>
            <a:endParaRPr lang="pl-PL" sz="2800" dirty="0" smtClean="0"/>
          </a:p>
          <a:p>
            <a:pPr marL="0" indent="0">
              <a:buFont typeface="Arial" charset="0"/>
              <a:buNone/>
            </a:pPr>
            <a:endParaRPr lang="pl-PL" sz="2800" dirty="0" smtClean="0"/>
          </a:p>
          <a:p>
            <a:pPr marL="0" indent="0">
              <a:buFont typeface="Arial" charset="0"/>
              <a:buNone/>
            </a:pPr>
            <a:endParaRPr lang="pl-PL" sz="2800" dirty="0" smtClean="0"/>
          </a:p>
          <a:p>
            <a:pPr marL="0" indent="0">
              <a:buFont typeface="Arial" charset="0"/>
              <a:buNone/>
            </a:pPr>
            <a:endParaRPr lang="pl-PL" dirty="0" smtClean="0"/>
          </a:p>
        </p:txBody>
      </p:sp>
      <p:sp>
        <p:nvSpPr>
          <p:cNvPr id="4" name="Prostokąt 3"/>
          <p:cNvSpPr/>
          <p:nvPr/>
        </p:nvSpPr>
        <p:spPr>
          <a:xfrm>
            <a:off x="0" y="6597650"/>
            <a:ext cx="9144000" cy="230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900" dirty="0">
                <a:solidFill>
                  <a:schemeClr val="accent3"/>
                </a:solidFill>
                <a:latin typeface="+mj-lt"/>
              </a:rPr>
              <a:t>Dokument został przygotowany w ramach projektu pt.  „Konstruktywny dialog III – wzmocnienie potencjału instytucjonalnego NSZZ „Solidarność”</a:t>
            </a:r>
          </a:p>
        </p:txBody>
      </p:sp>
      <p:sp>
        <p:nvSpPr>
          <p:cNvPr id="6" name="Pagon 5"/>
          <p:cNvSpPr/>
          <p:nvPr/>
        </p:nvSpPr>
        <p:spPr>
          <a:xfrm>
            <a:off x="1547664" y="1700808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7" name="Pagon 6"/>
          <p:cNvSpPr/>
          <p:nvPr/>
        </p:nvSpPr>
        <p:spPr>
          <a:xfrm>
            <a:off x="1619672" y="2204864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8" name="Pagon 7"/>
          <p:cNvSpPr/>
          <p:nvPr/>
        </p:nvSpPr>
        <p:spPr>
          <a:xfrm>
            <a:off x="1619672" y="2708920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11" name="Strzałka w dół 10"/>
          <p:cNvSpPr/>
          <p:nvPr/>
        </p:nvSpPr>
        <p:spPr>
          <a:xfrm>
            <a:off x="4427984" y="314096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Nawias klamrowy otwierający 11"/>
          <p:cNvSpPr/>
          <p:nvPr/>
        </p:nvSpPr>
        <p:spPr>
          <a:xfrm>
            <a:off x="3419872" y="5445224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Nawias klamrowy zamykający 12"/>
          <p:cNvSpPr/>
          <p:nvPr/>
        </p:nvSpPr>
        <p:spPr>
          <a:xfrm>
            <a:off x="5652120" y="5373216"/>
            <a:ext cx="155448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Strzałka w dół 13"/>
          <p:cNvSpPr/>
          <p:nvPr/>
        </p:nvSpPr>
        <p:spPr>
          <a:xfrm>
            <a:off x="4427984" y="472514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05234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300" b="1" dirty="0" smtClean="0"/>
              <a:t>Skład  Zespołów</a:t>
            </a:r>
            <a:br>
              <a:rPr lang="pl-PL" sz="3300" b="1" dirty="0" smtClean="0"/>
            </a:br>
            <a:endParaRPr lang="pl-PL" sz="3300" b="1" dirty="0" smtClean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pl-PL" dirty="0" smtClean="0"/>
              <a:t>                             Ekspert Zewnętrzny</a:t>
            </a:r>
          </a:p>
          <a:p>
            <a:pPr>
              <a:buFont typeface="Arial" charset="0"/>
              <a:buNone/>
            </a:pPr>
            <a:r>
              <a:rPr lang="pl-PL" dirty="0" smtClean="0"/>
              <a:t>                            </a:t>
            </a:r>
          </a:p>
          <a:p>
            <a:pPr>
              <a:buFont typeface="Arial" charset="0"/>
              <a:buNone/>
            </a:pPr>
            <a:r>
              <a:rPr lang="pl-PL" dirty="0" smtClean="0"/>
              <a:t>                             Lider Zespołu (1/2 etatu)</a:t>
            </a:r>
          </a:p>
          <a:p>
            <a:pPr>
              <a:buFont typeface="Arial" charset="0"/>
              <a:buNone/>
            </a:pPr>
            <a:r>
              <a:rPr lang="pl-PL" dirty="0" smtClean="0"/>
              <a:t>                            </a:t>
            </a:r>
          </a:p>
          <a:p>
            <a:pPr>
              <a:buFont typeface="Arial" charset="0"/>
              <a:buNone/>
            </a:pPr>
            <a:r>
              <a:rPr lang="pl-PL" dirty="0" smtClean="0"/>
              <a:t>                             Obserwator (1/3 etatu)</a:t>
            </a:r>
          </a:p>
          <a:p>
            <a:pPr>
              <a:buFont typeface="Arial" charset="0"/>
              <a:buNone/>
            </a:pPr>
            <a:r>
              <a:rPr lang="pl-PL" dirty="0" smtClean="0"/>
              <a:t>                             </a:t>
            </a:r>
          </a:p>
          <a:p>
            <a:pPr>
              <a:buFont typeface="Arial" charset="0"/>
              <a:buNone/>
            </a:pPr>
            <a:r>
              <a:rPr lang="pl-PL" dirty="0" smtClean="0"/>
              <a:t>                             Ekspert Wewnętrzny (1/3 etatu)</a:t>
            </a:r>
          </a:p>
          <a:p>
            <a:pPr>
              <a:buFont typeface="Arial" charset="0"/>
              <a:buNone/>
            </a:pPr>
            <a:endParaRPr lang="pl-PL" dirty="0" smtClean="0"/>
          </a:p>
        </p:txBody>
      </p:sp>
      <p:sp>
        <p:nvSpPr>
          <p:cNvPr id="4" name="Prostokąt 3"/>
          <p:cNvSpPr/>
          <p:nvPr/>
        </p:nvSpPr>
        <p:spPr>
          <a:xfrm>
            <a:off x="0" y="6597650"/>
            <a:ext cx="9144000" cy="230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900" dirty="0">
                <a:solidFill>
                  <a:schemeClr val="accent3"/>
                </a:solidFill>
                <a:latin typeface="+mj-lt"/>
              </a:rPr>
              <a:t>Dokument został przygotowany w ramach projektu pt.  „Konstruktywny dialog III – wzmocnienie potencjału instytucjonalnego NSZZ „Solidarność”</a:t>
            </a:r>
          </a:p>
        </p:txBody>
      </p:sp>
      <p:sp>
        <p:nvSpPr>
          <p:cNvPr id="6" name="Pagon 5"/>
          <p:cNvSpPr/>
          <p:nvPr/>
        </p:nvSpPr>
        <p:spPr>
          <a:xfrm>
            <a:off x="1907704" y="2060848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7" name="Pagon 6"/>
          <p:cNvSpPr/>
          <p:nvPr/>
        </p:nvSpPr>
        <p:spPr>
          <a:xfrm>
            <a:off x="1979712" y="3212976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8" name="Pagon 7"/>
          <p:cNvSpPr/>
          <p:nvPr/>
        </p:nvSpPr>
        <p:spPr>
          <a:xfrm>
            <a:off x="1907704" y="4365104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9" name="Pagon 8"/>
          <p:cNvSpPr/>
          <p:nvPr/>
        </p:nvSpPr>
        <p:spPr>
          <a:xfrm>
            <a:off x="1979712" y="5589240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4290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dirty="0" smtClean="0"/>
              <a:t>Warsztaty tematyczne dla 45 uczestników</a:t>
            </a:r>
            <a:endParaRPr lang="pl-PL" dirty="0"/>
          </a:p>
        </p:txBody>
      </p:sp>
      <p:sp>
        <p:nvSpPr>
          <p:cNvPr id="19458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44675"/>
            <a:ext cx="8229600" cy="4281488"/>
          </a:xfrm>
        </p:spPr>
        <p:txBody>
          <a:bodyPr/>
          <a:lstStyle/>
          <a:p>
            <a:r>
              <a:rPr lang="pl-PL" sz="2800" dirty="0" smtClean="0"/>
              <a:t>Łączny koszt (zakwaterowanie, wyżywienie, dojazd) :</a:t>
            </a:r>
          </a:p>
          <a:p>
            <a:endParaRPr lang="pl-PL" sz="2800" dirty="0" smtClean="0"/>
          </a:p>
          <a:p>
            <a:endParaRPr lang="pl-PL" sz="2800" dirty="0" smtClean="0"/>
          </a:p>
          <a:p>
            <a:endParaRPr lang="pl-PL" sz="2800" dirty="0" smtClean="0"/>
          </a:p>
          <a:p>
            <a:pPr>
              <a:buNone/>
            </a:pPr>
            <a:r>
              <a:rPr lang="pl-PL" sz="2800" b="1" dirty="0" smtClean="0"/>
              <a:t>                                  30 796,04 PLN</a:t>
            </a:r>
          </a:p>
          <a:p>
            <a:pPr>
              <a:buNone/>
            </a:pPr>
            <a:endParaRPr lang="pl-PL" sz="2800" dirty="0" smtClean="0"/>
          </a:p>
        </p:txBody>
      </p:sp>
      <p:sp>
        <p:nvSpPr>
          <p:cNvPr id="4" name="Prostokąt 3"/>
          <p:cNvSpPr/>
          <p:nvPr/>
        </p:nvSpPr>
        <p:spPr>
          <a:xfrm>
            <a:off x="0" y="6597650"/>
            <a:ext cx="9144000" cy="230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900" dirty="0">
                <a:solidFill>
                  <a:schemeClr val="accent3"/>
                </a:solidFill>
                <a:latin typeface="+mj-lt"/>
              </a:rPr>
              <a:t>Dokument został przygotowany w ramach projektu pt.  „Konstruktywny dialog III – wzmocnienie potencjału instytucjonalnego NSZZ „Solidarność”</a:t>
            </a:r>
          </a:p>
        </p:txBody>
      </p:sp>
      <p:sp>
        <p:nvSpPr>
          <p:cNvPr id="5" name="Strzałka w dół 4"/>
          <p:cNvSpPr/>
          <p:nvPr/>
        </p:nvSpPr>
        <p:spPr>
          <a:xfrm>
            <a:off x="4211960" y="278092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Nawias klamrowy otwierający 5"/>
          <p:cNvSpPr/>
          <p:nvPr/>
        </p:nvSpPr>
        <p:spPr>
          <a:xfrm>
            <a:off x="2699792" y="3573016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Nawias klamrowy zamykający 8"/>
          <p:cNvSpPr/>
          <p:nvPr/>
        </p:nvSpPr>
        <p:spPr>
          <a:xfrm>
            <a:off x="5652120" y="3645024"/>
            <a:ext cx="155448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62550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>
                <a:solidFill>
                  <a:srgbClr val="1F497D">
                    <a:lumMod val="60000"/>
                    <a:lumOff val="40000"/>
                  </a:srgbClr>
                </a:solidFill>
                <a:latin typeface="Calibri"/>
              </a:rPr>
              <a:t>Porównanie terminów prac nad ustawą budżetową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9804" y="1268760"/>
            <a:ext cx="4040188" cy="639762"/>
          </a:xfrm>
        </p:spPr>
        <p:txBody>
          <a:bodyPr/>
          <a:lstStyle/>
          <a:p>
            <a:r>
              <a:rPr lang="pl-PL" sz="1600" dirty="0">
                <a:solidFill>
                  <a:prstClr val="black"/>
                </a:solidFill>
                <a:latin typeface="Calibri"/>
              </a:rPr>
              <a:t>Rada Dialogu Społecznego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4008" y="1340768"/>
            <a:ext cx="4041775" cy="639762"/>
          </a:xfrm>
        </p:spPr>
        <p:txBody>
          <a:bodyPr>
            <a:normAutofit/>
          </a:bodyPr>
          <a:lstStyle/>
          <a:p>
            <a:pPr lvl="0"/>
            <a:r>
              <a:rPr lang="pl-PL" sz="1600" dirty="0" smtClean="0">
                <a:solidFill>
                  <a:prstClr val="black"/>
                </a:solidFill>
                <a:latin typeface="Calibri"/>
              </a:rPr>
              <a:t>Trójstronna Komisja</a:t>
            </a:r>
            <a:endParaRPr lang="pl-PL" sz="16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pl-PL" sz="1400" u="sng" dirty="0">
                <a:solidFill>
                  <a:prstClr val="black"/>
                </a:solidFill>
                <a:latin typeface="Calibri"/>
              </a:rPr>
              <a:t>Prognoza wielkości makroekonomicznych</a:t>
            </a:r>
          </a:p>
          <a:p>
            <a:pPr marL="0" lvl="0" indent="0">
              <a:buNone/>
            </a:pPr>
            <a:endParaRPr lang="pl-PL" sz="1400" u="sng" dirty="0">
              <a:solidFill>
                <a:prstClr val="black"/>
              </a:solidFill>
              <a:latin typeface="Calibri"/>
            </a:endParaRPr>
          </a:p>
          <a:p>
            <a:pPr marL="0" lvl="0" indent="0" algn="just">
              <a:buNone/>
            </a:pPr>
            <a:r>
              <a:rPr lang="pl-PL" sz="1400" b="1" dirty="0">
                <a:solidFill>
                  <a:prstClr val="black"/>
                </a:solidFill>
                <a:latin typeface="Calibri"/>
              </a:rPr>
              <a:t>Do 10 maja 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- Rząd przedstawia wstępną prognozę wielkości makroekonomicznych stanowiących podstawę do prac nad projektem ustawy budżetowej                                                                    </a:t>
            </a:r>
          </a:p>
          <a:p>
            <a:pPr lvl="0" algn="just"/>
            <a:r>
              <a:rPr lang="pl-PL" sz="1400" b="1" dirty="0">
                <a:solidFill>
                  <a:prstClr val="black"/>
                </a:solidFill>
                <a:latin typeface="Calibri"/>
              </a:rPr>
              <a:t>Do 20 maja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 - strony pracowników i pracodawców przedstawiają wspólną propozycję w sprawie wzrostu:                                                                                                       a) wynagrodzeń w gospodarce narodowej, w tym w państwowej sferze </a:t>
            </a:r>
            <a:r>
              <a:rPr lang="pl-PL" sz="1400" dirty="0" smtClean="0">
                <a:solidFill>
                  <a:prstClr val="black"/>
                </a:solidFill>
                <a:latin typeface="Calibri"/>
              </a:rPr>
              <a:t>budżetowej,</a:t>
            </a:r>
          </a:p>
          <a:p>
            <a:pPr lvl="0" algn="just"/>
            <a:r>
              <a:rPr lang="pl-PL" sz="1400" dirty="0">
                <a:solidFill>
                  <a:prstClr val="black"/>
                </a:solidFill>
                <a:latin typeface="Calibri"/>
              </a:rPr>
              <a:t>b</a:t>
            </a:r>
            <a:r>
              <a:rPr lang="pl-PL" sz="1400" dirty="0" smtClean="0">
                <a:solidFill>
                  <a:prstClr val="black"/>
                </a:solidFill>
                <a:latin typeface="Calibri"/>
              </a:rPr>
              <a:t>) także 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minimalnego wynagrodzenia za pracę;                                                                        </a:t>
            </a:r>
            <a:r>
              <a:rPr lang="pl-PL" sz="1400" dirty="0" smtClean="0">
                <a:solidFill>
                  <a:prstClr val="black"/>
                </a:solidFill>
                <a:latin typeface="Calibri"/>
              </a:rPr>
              <a:t>c) 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emerytur i rent z Funduszu Ubezpieczeń Społecznych                 </a:t>
            </a:r>
          </a:p>
          <a:p>
            <a:pPr lvl="0" algn="just"/>
            <a:r>
              <a:rPr lang="pl-PL" sz="1400" b="1" dirty="0">
                <a:solidFill>
                  <a:prstClr val="black"/>
                </a:solidFill>
                <a:latin typeface="Calibri"/>
              </a:rPr>
              <a:t>Do 25 maja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 - Jeśli strony nie przedstawią wspólnej propozycji, każda ze stron może przedstawić swoją propozycję w  każdej ze spraw</a:t>
            </a:r>
          </a:p>
          <a:p>
            <a:pPr lvl="0" algn="just"/>
            <a:r>
              <a:rPr lang="pl-PL" sz="1400" b="1" dirty="0">
                <a:solidFill>
                  <a:prstClr val="black"/>
                </a:solidFill>
                <a:latin typeface="Calibri"/>
              </a:rPr>
              <a:t>Do 30 maja 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- Jeśli strony nie przedstawią wspólnej propozycji, każda z organizacji może przedstawić swoją własną propozycję </a:t>
            </a:r>
          </a:p>
          <a:p>
            <a:pPr lvl="0"/>
            <a:endParaRPr lang="pl-PL" dirty="0">
              <a:solidFill>
                <a:prstClr val="black"/>
              </a:solidFill>
              <a:latin typeface="Calibri"/>
            </a:endParaRPr>
          </a:p>
          <a:p>
            <a:endParaRPr lang="pl-PL" dirty="0"/>
          </a:p>
        </p:txBody>
      </p:sp>
      <p:sp>
        <p:nvSpPr>
          <p:cNvPr id="7" name="Symbol zastępczy zawartości 5"/>
          <p:cNvSpPr txBox="1">
            <a:spLocks/>
          </p:cNvSpPr>
          <p:nvPr/>
        </p:nvSpPr>
        <p:spPr>
          <a:xfrm>
            <a:off x="179512" y="1988840"/>
            <a:ext cx="4320480" cy="47079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pl-PL" sz="1400" u="sng" dirty="0" smtClean="0"/>
              <a:t>Prognoza wielkości makroekonomicznych</a:t>
            </a:r>
          </a:p>
          <a:p>
            <a:pPr marL="0" indent="0">
              <a:buFont typeface="Arial" pitchFamily="34" charset="0"/>
              <a:buNone/>
            </a:pPr>
            <a:endParaRPr lang="pl-PL" sz="1400" u="sng" dirty="0" smtClean="0"/>
          </a:p>
          <a:p>
            <a:pPr marL="0" indent="0" algn="just">
              <a:buFont typeface="Arial" pitchFamily="34" charset="0"/>
              <a:buNone/>
            </a:pPr>
            <a:r>
              <a:rPr lang="pl-PL" sz="1400" b="1" dirty="0" smtClean="0"/>
              <a:t>Do 10 maja </a:t>
            </a:r>
            <a:r>
              <a:rPr lang="pl-PL" sz="1400" dirty="0" smtClean="0"/>
              <a:t>– Rząd przedstawia wstępną prognozę wielkości makroekonomicznych stanowiących podstawę do prac nad projektem ustawy budżetowej</a:t>
            </a:r>
          </a:p>
          <a:p>
            <a:pPr marL="341550" indent="-284400" algn="just">
              <a:spcBef>
                <a:spcPts val="216"/>
              </a:spcBef>
            </a:pPr>
            <a:r>
              <a:rPr lang="pl-PL" sz="1400" b="1" dirty="0" smtClean="0"/>
              <a:t>10 dni kalendarzowych </a:t>
            </a:r>
            <a:r>
              <a:rPr lang="pl-PL" sz="1400" dirty="0" smtClean="0"/>
              <a:t>-</a:t>
            </a:r>
            <a:r>
              <a:rPr lang="pl-PL" sz="1400" dirty="0" smtClean="0">
                <a:solidFill>
                  <a:srgbClr val="FF0000"/>
                </a:solidFill>
              </a:rPr>
              <a:t> </a:t>
            </a:r>
            <a:r>
              <a:rPr lang="pl-PL" sz="1400" dirty="0" smtClean="0"/>
              <a:t>Strony pracowników i pracodawców, przedstawiają wspólną propozycję w sprawie wzrostu : </a:t>
            </a:r>
          </a:p>
          <a:p>
            <a:pPr marL="341550" lvl="1" indent="-280988" algn="just">
              <a:spcBef>
                <a:spcPts val="216"/>
              </a:spcBef>
              <a:buFont typeface="Arial" pitchFamily="34" charset="0"/>
              <a:buNone/>
            </a:pPr>
            <a:r>
              <a:rPr lang="pl-PL" sz="1400" dirty="0" smtClean="0"/>
              <a:t> 	a) wynagrodzeń w gospodarce narodowej, w tym w państwowej sferze budżetowej</a:t>
            </a:r>
          </a:p>
          <a:p>
            <a:pPr marL="341313" lvl="1" indent="-280988" algn="just">
              <a:spcBef>
                <a:spcPts val="216"/>
              </a:spcBef>
              <a:buFont typeface="Arial" pitchFamily="34" charset="0"/>
              <a:buNone/>
            </a:pPr>
            <a:r>
              <a:rPr lang="pl-PL" sz="1400" dirty="0" smtClean="0"/>
              <a:t>       b) minimalnego wynagrodzenia za pracę </a:t>
            </a:r>
          </a:p>
          <a:p>
            <a:pPr marL="341550" lvl="1" indent="-280988" algn="just">
              <a:spcBef>
                <a:spcPts val="216"/>
              </a:spcBef>
              <a:buFont typeface="Arial" pitchFamily="34" charset="0"/>
              <a:buNone/>
            </a:pPr>
            <a:r>
              <a:rPr lang="pl-PL" sz="1400" dirty="0" smtClean="0"/>
              <a:t>       c) emerytur i rent z Funduszu Ubezpieczeń Społecznych </a:t>
            </a:r>
          </a:p>
          <a:p>
            <a:pPr algn="just"/>
            <a:r>
              <a:rPr lang="pl-PL" sz="1400" b="1" dirty="0" smtClean="0"/>
              <a:t>Kolejne 5 dni roboczych - </a:t>
            </a:r>
            <a:r>
              <a:rPr lang="pl-PL" sz="1400" dirty="0" smtClean="0"/>
              <a:t>Jeśli strony nie przedstawią wspólnej propozycji, każda ze stron może, przedstawić swoją propozycję w każdej ze spraw</a:t>
            </a:r>
          </a:p>
          <a:p>
            <a:pPr algn="just"/>
            <a:r>
              <a:rPr lang="pl-PL" sz="1400" b="1" dirty="0" smtClean="0"/>
              <a:t>Następne 5 dni roboczych - </a:t>
            </a:r>
            <a:r>
              <a:rPr lang="pl-PL" sz="1400" dirty="0" smtClean="0"/>
              <a:t>Jeśli strona nie przedstawi propozycji, każda z organizacji, może przedstawić swoją propozycję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62556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>
                <a:solidFill>
                  <a:srgbClr val="1F497D">
                    <a:lumMod val="60000"/>
                    <a:lumOff val="40000"/>
                  </a:srgbClr>
                </a:solidFill>
                <a:latin typeface="Calibri"/>
              </a:rPr>
              <a:t>Porównanie terminów prac nad ustawą budżetową</a:t>
            </a:r>
            <a:endParaRPr lang="pl-PL" dirty="0"/>
          </a:p>
        </p:txBody>
      </p:sp>
      <p:sp>
        <p:nvSpPr>
          <p:cNvPr id="6" name="Symbol zastępczy tekstu 5"/>
          <p:cNvSpPr>
            <a:spLocks noGrp="1"/>
          </p:cNvSpPr>
          <p:nvPr>
            <p:ph type="body" idx="1"/>
          </p:nvPr>
        </p:nvSpPr>
        <p:spPr>
          <a:xfrm>
            <a:off x="539552" y="1484784"/>
            <a:ext cx="4040188" cy="402059"/>
          </a:xfrm>
        </p:spPr>
        <p:txBody>
          <a:bodyPr>
            <a:normAutofit/>
          </a:bodyPr>
          <a:lstStyle/>
          <a:p>
            <a:r>
              <a:rPr lang="pl-PL" sz="1800" dirty="0" smtClean="0"/>
              <a:t>Rada </a:t>
            </a:r>
            <a:r>
              <a:rPr lang="pl-PL" sz="1800" dirty="0"/>
              <a:t>Dialogu Społecznego</a:t>
            </a:r>
          </a:p>
        </p:txBody>
      </p:sp>
      <p:sp>
        <p:nvSpPr>
          <p:cNvPr id="7" name="Symbol zastępczy zawartości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pl-PL" sz="1400" u="sng" dirty="0">
                <a:solidFill>
                  <a:prstClr val="black"/>
                </a:solidFill>
                <a:latin typeface="Calibri"/>
              </a:rPr>
              <a:t>Założenia projektu budżetu państwa</a:t>
            </a:r>
          </a:p>
          <a:p>
            <a:pPr marL="0" lvl="0" indent="0" algn="just">
              <a:buNone/>
            </a:pPr>
            <a:endParaRPr lang="pl-PL" sz="1400" dirty="0">
              <a:solidFill>
                <a:prstClr val="black"/>
              </a:solidFill>
              <a:latin typeface="Calibri"/>
            </a:endParaRPr>
          </a:p>
          <a:p>
            <a:pPr marL="0" lvl="0" indent="0" algn="just">
              <a:buNone/>
            </a:pPr>
            <a:r>
              <a:rPr lang="pl-PL" sz="1400" b="1" dirty="0">
                <a:solidFill>
                  <a:prstClr val="black"/>
                </a:solidFill>
                <a:latin typeface="Calibri"/>
              </a:rPr>
              <a:t>Do 15 czerwca 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- Rząd  kieruje założenia projektu budżetu państwa w celu zajęcia stanowiska przez strony pracowników i pracodawców</a:t>
            </a:r>
          </a:p>
          <a:p>
            <a:pPr lvl="0" algn="just"/>
            <a:r>
              <a:rPr lang="pl-PL" sz="1400" b="1" dirty="0">
                <a:solidFill>
                  <a:prstClr val="black"/>
                </a:solidFill>
                <a:latin typeface="Calibri"/>
              </a:rPr>
              <a:t>30 dni kalendarzowych - 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Strony pracowników i pracodawców zajmują wspólne stanowisko w sprawie założeń projektu budżetu państwa</a:t>
            </a:r>
          </a:p>
          <a:p>
            <a:pPr lvl="0" algn="just"/>
            <a:r>
              <a:rPr lang="pl-PL" sz="1400" b="1" dirty="0">
                <a:solidFill>
                  <a:prstClr val="black"/>
                </a:solidFill>
                <a:latin typeface="Calibri"/>
              </a:rPr>
              <a:t>Kolejne 3 dni robocze – 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Każda ze stron może zająć stanowisko gdy strony nie uzgodnią wspólnego stanowiska</a:t>
            </a:r>
          </a:p>
          <a:p>
            <a:pPr lvl="0" algn="just"/>
            <a:r>
              <a:rPr lang="pl-PL" sz="1400" b="1" dirty="0">
                <a:solidFill>
                  <a:prstClr val="black"/>
                </a:solidFill>
                <a:latin typeface="Calibri"/>
              </a:rPr>
              <a:t>Następne 3 dni robocze - 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każda z organizacji może przedstawić</a:t>
            </a:r>
            <a:r>
              <a:rPr lang="pl-PL" sz="1400" dirty="0">
                <a:solidFill>
                  <a:srgbClr val="FF0000"/>
                </a:solidFill>
                <a:latin typeface="Calibri"/>
              </a:rPr>
              <a:t> 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opinię w sprawie założeń projektu ustawy budżetowej</a:t>
            </a:r>
          </a:p>
          <a:p>
            <a:pPr lvl="0"/>
            <a:endParaRPr lang="pl-PL" dirty="0">
              <a:solidFill>
                <a:prstClr val="black"/>
              </a:solidFill>
              <a:latin typeface="Calibri"/>
            </a:endParaRPr>
          </a:p>
          <a:p>
            <a:endParaRPr lang="pl-PL" dirty="0"/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lvl="0"/>
            <a:r>
              <a:rPr lang="pl-PL" sz="1600" dirty="0" smtClean="0">
                <a:solidFill>
                  <a:prstClr val="black"/>
                </a:solidFill>
                <a:latin typeface="Calibri"/>
              </a:rPr>
              <a:t>Trójstronna </a:t>
            </a:r>
            <a:r>
              <a:rPr lang="pl-PL" sz="1600" dirty="0">
                <a:solidFill>
                  <a:prstClr val="black"/>
                </a:solidFill>
                <a:latin typeface="Calibri"/>
              </a:rPr>
              <a:t>Komisja</a:t>
            </a:r>
          </a:p>
          <a:p>
            <a:endParaRPr lang="pl-PL" sz="1600" dirty="0">
              <a:latin typeface="Calibri" panose="020F0502020204030204" pitchFamily="34" charset="0"/>
            </a:endParaRPr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pl-PL" sz="1400" u="sng" dirty="0">
                <a:solidFill>
                  <a:prstClr val="black"/>
                </a:solidFill>
                <a:latin typeface="Calibri"/>
              </a:rPr>
              <a:t>Założenia projektu budżetu państwa</a:t>
            </a:r>
          </a:p>
          <a:p>
            <a:pPr marL="0" lvl="0" indent="0" algn="just">
              <a:buNone/>
            </a:pPr>
            <a:endParaRPr lang="pl-PL" sz="1400" u="sng" dirty="0">
              <a:solidFill>
                <a:prstClr val="black"/>
              </a:solidFill>
              <a:latin typeface="Calibri"/>
            </a:endParaRPr>
          </a:p>
          <a:p>
            <a:pPr marL="0" lvl="0" indent="0" algn="just">
              <a:buNone/>
            </a:pPr>
            <a:r>
              <a:rPr lang="pl-PL" sz="1400" b="1" dirty="0">
                <a:solidFill>
                  <a:prstClr val="black"/>
                </a:solidFill>
                <a:latin typeface="Calibri"/>
              </a:rPr>
              <a:t>Do 15 czerwca 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- Rząd kieruje założenia projektu budżetu państwa w celu zajęcia stanowiska przez strony pracowników i pracodawców </a:t>
            </a:r>
          </a:p>
          <a:p>
            <a:pPr lvl="0" algn="just"/>
            <a:r>
              <a:rPr lang="pl-PL" sz="1400" b="1" dirty="0">
                <a:solidFill>
                  <a:prstClr val="black"/>
                </a:solidFill>
                <a:latin typeface="Calibri"/>
              </a:rPr>
              <a:t>Do 20 lipca 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- Strony pracowników i pracodawców zajmują, wspólne stanowisko w sprawie założeń projektu budżetu państwa     </a:t>
            </a:r>
          </a:p>
          <a:p>
            <a:pPr lvl="0" algn="just"/>
            <a:r>
              <a:rPr lang="pl-PL" sz="1400" b="1" dirty="0">
                <a:solidFill>
                  <a:prstClr val="black"/>
                </a:solidFill>
                <a:latin typeface="Calibri"/>
              </a:rPr>
              <a:t>Do 25 lipca 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- W przypadku gdy strony nie uzgodnią wspólnego stanowiska, każda ze stron może, zająć stanowisko w sprawie założeń projektu budżetu państwa.                                                                                              </a:t>
            </a:r>
          </a:p>
          <a:p>
            <a:pPr lvl="0" algn="just"/>
            <a:r>
              <a:rPr lang="pl-PL" sz="1400" b="1" dirty="0">
                <a:solidFill>
                  <a:prstClr val="black"/>
                </a:solidFill>
                <a:latin typeface="Calibri"/>
              </a:rPr>
              <a:t>Do 31 lipca 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- W przypadku gdy strona nie uzgodni stanowiska, opinię w sprawie założeń projektu budżetu państwa może przedstawić, każda z organizacji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75303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>
                <a:solidFill>
                  <a:srgbClr val="1F497D">
                    <a:lumMod val="60000"/>
                    <a:lumOff val="40000"/>
                  </a:srgbClr>
                </a:solidFill>
                <a:latin typeface="Calibri"/>
              </a:rPr>
              <a:t>Porównanie terminów prac nad ustawą budżetową</a:t>
            </a:r>
            <a:endParaRPr lang="pl-PL" dirty="0"/>
          </a:p>
        </p:txBody>
      </p:sp>
      <p:sp>
        <p:nvSpPr>
          <p:cNvPr id="6" name="Symbol zastępczy tekstu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zawartości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pl-PL" sz="1400" u="sng" dirty="0">
                <a:solidFill>
                  <a:prstClr val="black"/>
                </a:solidFill>
                <a:latin typeface="Calibri"/>
              </a:rPr>
              <a:t>Projekt budżetu państwa</a:t>
            </a:r>
          </a:p>
          <a:p>
            <a:pPr marL="0" lvl="0" indent="0" algn="just">
              <a:buNone/>
            </a:pPr>
            <a:endParaRPr lang="pl-PL" sz="1400" u="sng" dirty="0">
              <a:solidFill>
                <a:prstClr val="black"/>
              </a:solidFill>
              <a:latin typeface="Calibri"/>
            </a:endParaRPr>
          </a:p>
          <a:p>
            <a:pPr marL="0" lvl="0" indent="0" algn="just">
              <a:buNone/>
            </a:pPr>
            <a:r>
              <a:rPr lang="pl-PL" sz="1400" b="1" dirty="0">
                <a:solidFill>
                  <a:prstClr val="black"/>
                </a:solidFill>
                <a:latin typeface="Calibri"/>
              </a:rPr>
              <a:t>Nie później niż 30 dni 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przed przedstawieniem projektu ustawy budżetowej Sejmowi, Rząd kieruje projekt Radzie w celu zajęcia stanowiska przez strony pracowników i pracodawców.</a:t>
            </a:r>
          </a:p>
          <a:p>
            <a:pPr lvl="0" algn="just"/>
            <a:r>
              <a:rPr lang="pl-PL" sz="1400" b="1" dirty="0">
                <a:solidFill>
                  <a:prstClr val="black"/>
                </a:solidFill>
                <a:latin typeface="Calibri"/>
              </a:rPr>
              <a:t>Nie później niż w 10 dniu roboczym 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-</a:t>
            </a:r>
            <a:r>
              <a:rPr lang="pl-PL" sz="14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Strony pracowników i pracodawców zajmują wspólne stanowisko  w sprawie projektu</a:t>
            </a:r>
          </a:p>
          <a:p>
            <a:pPr lvl="0" algn="just"/>
            <a:r>
              <a:rPr lang="pl-PL" sz="1400" b="1" dirty="0">
                <a:solidFill>
                  <a:prstClr val="black"/>
                </a:solidFill>
                <a:latin typeface="Calibri"/>
              </a:rPr>
              <a:t>Następne 5 dni roboczych 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-</a:t>
            </a:r>
            <a:r>
              <a:rPr lang="pl-PL" sz="14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Jeśli  strony nie uzgodnią wspólnego stanowiska, każda ze stron może zająć stanowisko w sprawie projektu </a:t>
            </a:r>
          </a:p>
          <a:p>
            <a:pPr lvl="0" algn="just"/>
            <a:r>
              <a:rPr lang="pl-PL" sz="1400" b="1" dirty="0">
                <a:solidFill>
                  <a:prstClr val="black"/>
                </a:solidFill>
                <a:latin typeface="Calibri"/>
              </a:rPr>
              <a:t>Kolejne 3 dni robocze - 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Gdy strona nie uzgodni stanowiska, opinię może przedstawić każda z organizacji, której przedstawiciele reprezentują stronę pracowników i stronę pracodawców w Radzie. </a:t>
            </a:r>
          </a:p>
          <a:p>
            <a:endParaRPr lang="pl-PL" dirty="0"/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pl-PL" sz="1400" u="sng" dirty="0">
                <a:solidFill>
                  <a:prstClr val="black"/>
                </a:solidFill>
                <a:latin typeface="Calibri"/>
              </a:rPr>
              <a:t>Projekt budżetu państwa</a:t>
            </a:r>
          </a:p>
          <a:p>
            <a:pPr marL="0" lvl="0" indent="0" algn="just">
              <a:buNone/>
            </a:pPr>
            <a:endParaRPr lang="pl-PL" sz="1400" u="sng" dirty="0">
              <a:solidFill>
                <a:prstClr val="black"/>
              </a:solidFill>
              <a:latin typeface="Calibri"/>
            </a:endParaRPr>
          </a:p>
          <a:p>
            <a:pPr marL="0" lvl="0" indent="0" algn="just">
              <a:buNone/>
            </a:pPr>
            <a:r>
              <a:rPr lang="pl-PL" sz="1400" b="1" dirty="0">
                <a:solidFill>
                  <a:prstClr val="black"/>
                </a:solidFill>
                <a:latin typeface="Calibri"/>
              </a:rPr>
              <a:t>Nie później niż 20 dni 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przed przedstawieniem projektu ustawy budżetowej Sejmowi, Rząd kieruje projekt ustawy budżetowej w celu zajęcia stanowiska przez strony pracowników i pracodawców.</a:t>
            </a:r>
          </a:p>
          <a:p>
            <a:pPr lvl="0" algn="just"/>
            <a:r>
              <a:rPr lang="pl-PL" sz="1400" b="1" dirty="0">
                <a:solidFill>
                  <a:prstClr val="black"/>
                </a:solidFill>
                <a:latin typeface="Calibri"/>
              </a:rPr>
              <a:t>Nie później niż w 6 dniu, po dniu, w którym strony otrzymały ten projekt -  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strony pracowników i pracodawców zajmują wspólne stanowisko w sprawie projektu ustawy budżetowej.</a:t>
            </a:r>
          </a:p>
          <a:p>
            <a:pPr lvl="0" algn="just"/>
            <a:r>
              <a:rPr lang="pl-PL" sz="1400" b="1" dirty="0">
                <a:solidFill>
                  <a:prstClr val="black"/>
                </a:solidFill>
                <a:latin typeface="Calibri"/>
              </a:rPr>
              <a:t>W ciągu następnych 3 dni roboczych - 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Jeśli strony nie uzgodnią wspólnego stanowiska, każda ze stron może zająć stanowisko w sprawie projektu ustawy budżetowej.</a:t>
            </a:r>
          </a:p>
          <a:p>
            <a:pPr lvl="0" algn="just"/>
            <a:r>
              <a:rPr lang="pl-PL" sz="1400" b="1" dirty="0">
                <a:solidFill>
                  <a:prstClr val="black"/>
                </a:solidFill>
                <a:latin typeface="Calibri"/>
              </a:rPr>
              <a:t>W ciągu następnych 2 dni roboczych 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- Jeśli strona nie uzgodni stanowiska, opinię w sprawie projektu może przedstawić każda z organizacji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49319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/>
          <p:nvPr/>
        </p:nvSpPr>
        <p:spPr>
          <a:xfrm rot="5400000">
            <a:off x="4139950" y="-3951313"/>
            <a:ext cx="864097" cy="91440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1872208" y="798820"/>
            <a:ext cx="5508104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050" dirty="0">
                <a:latin typeface="Arial Narrow" pitchFamily="34" charset="0"/>
              </a:rPr>
              <a:t>Projekt </a:t>
            </a:r>
            <a:r>
              <a:rPr lang="pl-PL" sz="1050" dirty="0" smtClean="0">
                <a:latin typeface="Arial Narrow" pitchFamily="34" charset="0"/>
              </a:rPr>
              <a:t>współfinansowany </a:t>
            </a:r>
            <a:r>
              <a:rPr lang="pl-PL" sz="1050" dirty="0">
                <a:latin typeface="Arial Narrow" pitchFamily="34" charset="0"/>
              </a:rPr>
              <a:t>ze środków Unii Europejskiej </a:t>
            </a:r>
            <a:r>
              <a:rPr lang="pl-PL" sz="1050" dirty="0" smtClean="0">
                <a:latin typeface="Arial Narrow" pitchFamily="34" charset="0"/>
              </a:rPr>
              <a:t> w </a:t>
            </a:r>
            <a:r>
              <a:rPr lang="pl-PL" sz="1050" dirty="0">
                <a:latin typeface="Arial Narrow" pitchFamily="34" charset="0"/>
              </a:rPr>
              <a:t>ramach Europejskiego Funduszu Społecznego</a:t>
            </a: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7245" y="344515"/>
            <a:ext cx="1608656" cy="428365"/>
          </a:xfrm>
          <a:prstGeom prst="rect">
            <a:avLst/>
          </a:prstGeom>
        </p:spPr>
      </p:pic>
      <p:pic>
        <p:nvPicPr>
          <p:cNvPr id="12" name="Obraz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95858"/>
            <a:ext cx="1800200" cy="579303"/>
          </a:xfrm>
          <a:prstGeom prst="rect">
            <a:avLst/>
          </a:prstGeom>
        </p:spPr>
      </p:pic>
      <p:pic>
        <p:nvPicPr>
          <p:cNvPr id="38" name="Picture 3" descr="X:\darian\grafika\komisja krajowa\konstruktywny dialog3\logo kk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51920" y="288908"/>
            <a:ext cx="1296145" cy="508692"/>
          </a:xfrm>
          <a:prstGeom prst="rect">
            <a:avLst/>
          </a:prstGeom>
          <a:noFill/>
        </p:spPr>
      </p:pic>
      <p:sp>
        <p:nvSpPr>
          <p:cNvPr id="25" name="Prostokąt 24"/>
          <p:cNvSpPr/>
          <p:nvPr/>
        </p:nvSpPr>
        <p:spPr>
          <a:xfrm>
            <a:off x="27878" y="1468189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b="1" i="1" dirty="0">
                <a:solidFill>
                  <a:schemeClr val="accent5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Zaangażowanie struktur związku w </a:t>
            </a:r>
            <a:r>
              <a:rPr lang="pl-PL" sz="2400" b="1" i="1" dirty="0" smtClean="0">
                <a:solidFill>
                  <a:schemeClr val="accent5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opiniowaniu</a:t>
            </a:r>
          </a:p>
          <a:p>
            <a:pPr algn="ctr"/>
            <a:r>
              <a:rPr lang="pl-PL" sz="2400" b="1" i="1" dirty="0">
                <a:solidFill>
                  <a:schemeClr val="accent5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</a:t>
            </a:r>
            <a:r>
              <a:rPr lang="pl-PL" sz="2400" b="1" i="1" dirty="0" smtClean="0">
                <a:solidFill>
                  <a:schemeClr val="accent5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rojektów aktów prawnych w </a:t>
            </a:r>
            <a:r>
              <a:rPr lang="pl-PL" sz="2400" b="1" i="1" dirty="0">
                <a:solidFill>
                  <a:schemeClr val="accent5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roku 2014</a:t>
            </a:r>
            <a:endParaRPr lang="pl-PL" sz="2400" b="1" i="1" dirty="0">
              <a:solidFill>
                <a:schemeClr val="accent5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Prostokąt 25"/>
          <p:cNvSpPr/>
          <p:nvPr/>
        </p:nvSpPr>
        <p:spPr>
          <a:xfrm>
            <a:off x="1187624" y="4716433"/>
            <a:ext cx="69847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pl-PL" sz="1400" dirty="0" smtClean="0"/>
              <a:t>19-20 maj 2015 r.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pl-PL" sz="1400" dirty="0" smtClean="0"/>
              <a:t>Warszawa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pl-PL" sz="1400" dirty="0" smtClean="0"/>
              <a:t>Henryk Nakonieczny</a:t>
            </a:r>
          </a:p>
          <a:p>
            <a:pPr algn="ctr"/>
            <a:r>
              <a:rPr lang="pl-PL" sz="1400" dirty="0" smtClean="0">
                <a:solidFill>
                  <a:srgbClr val="002060"/>
                </a:solidFill>
                <a:latin typeface="Arial Narrow" pitchFamily="34" charset="0"/>
              </a:rPr>
              <a:t> „Konstruktywny dialog III – </a:t>
            </a:r>
            <a:r>
              <a:rPr lang="pl-PL" sz="1400" dirty="0" smtClean="0">
                <a:solidFill>
                  <a:srgbClr val="002060"/>
                </a:solidFill>
              </a:rPr>
              <a:t>wzmocnienie potencjału instytucjonalnego NSZZ „Solidarność”</a:t>
            </a:r>
            <a:endParaRPr lang="pl-PL" sz="1400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6" name="Prostokąt 15"/>
          <p:cNvSpPr/>
          <p:nvPr/>
        </p:nvSpPr>
        <p:spPr>
          <a:xfrm>
            <a:off x="107504" y="6382489"/>
            <a:ext cx="893892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100" dirty="0" smtClean="0">
                <a:solidFill>
                  <a:schemeClr val="bg1"/>
                </a:solidFill>
              </a:rPr>
              <a:t>Komisja Krajowa NSZZ „Solidarność” DZIAŁ PROGRAMÓW EUROPEJSKICH, ul. Wały Piastowskie 24, 80-855 Gdańsk, Tel. (+48 58) 308 42 41, </a:t>
            </a:r>
            <a:r>
              <a:rPr lang="pl-PL" sz="1100" dirty="0" err="1" smtClean="0">
                <a:solidFill>
                  <a:schemeClr val="bg1"/>
                </a:solidFill>
              </a:rPr>
              <a:t>Fax</a:t>
            </a:r>
            <a:r>
              <a:rPr lang="pl-PL" sz="1100" dirty="0" smtClean="0">
                <a:solidFill>
                  <a:schemeClr val="bg1"/>
                </a:solidFill>
              </a:rPr>
              <a:t>: (+48 58) 308 42 11</a:t>
            </a:r>
          </a:p>
          <a:p>
            <a:pPr algn="ctr"/>
            <a:r>
              <a:rPr lang="pl-PL" sz="1100" dirty="0" smtClean="0">
                <a:solidFill>
                  <a:schemeClr val="bg1"/>
                </a:solidFill>
              </a:rPr>
              <a:t>e-mail: </a:t>
            </a:r>
            <a:r>
              <a:rPr lang="pl-PL" sz="1100" dirty="0" err="1" smtClean="0">
                <a:solidFill>
                  <a:schemeClr val="bg1"/>
                </a:solidFill>
              </a:rPr>
              <a:t>programy.europejskie@solidarnosc.org.pl</a:t>
            </a:r>
            <a:r>
              <a:rPr lang="pl-PL" sz="1100" dirty="0" smtClean="0">
                <a:solidFill>
                  <a:schemeClr val="bg1"/>
                </a:solidFill>
              </a:rPr>
              <a:t> , </a:t>
            </a:r>
            <a:r>
              <a:rPr lang="pl-PL" sz="1100" dirty="0" err="1" smtClean="0">
                <a:solidFill>
                  <a:schemeClr val="bg1"/>
                </a:solidFill>
              </a:rPr>
              <a:t>www.solidarnosc.org.pl</a:t>
            </a:r>
            <a:r>
              <a:rPr lang="pl-PL" sz="1100" dirty="0" smtClean="0">
                <a:solidFill>
                  <a:schemeClr val="bg1"/>
                </a:solidFill>
              </a:rPr>
              <a:t>/dialog</a:t>
            </a:r>
            <a:endParaRPr lang="pl-PL" sz="1100" dirty="0">
              <a:solidFill>
                <a:schemeClr val="bg1"/>
              </a:solidFill>
            </a:endParaRPr>
          </a:p>
        </p:txBody>
      </p:sp>
      <p:pic>
        <p:nvPicPr>
          <p:cNvPr id="37" name="Picture 2" descr="X:\darian\grafika\komisja krajowa\konstruktywny dialog3\logo-kd3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75614" y="2299186"/>
            <a:ext cx="2486217" cy="2088232"/>
          </a:xfrm>
          <a:prstGeom prst="rect">
            <a:avLst/>
          </a:prstGeom>
          <a:noFill/>
        </p:spPr>
      </p:pic>
      <p:sp>
        <p:nvSpPr>
          <p:cNvPr id="13" name="Rectangle 3"/>
          <p:cNvSpPr/>
          <p:nvPr/>
        </p:nvSpPr>
        <p:spPr>
          <a:xfrm rot="5400000">
            <a:off x="4427981" y="1357533"/>
            <a:ext cx="288033" cy="91440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Prostokąt 13"/>
          <p:cNvSpPr/>
          <p:nvPr/>
        </p:nvSpPr>
        <p:spPr>
          <a:xfrm>
            <a:off x="0" y="5785519"/>
            <a:ext cx="9144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400" b="1" dirty="0" smtClean="0">
                <a:solidFill>
                  <a:srgbClr val="002060"/>
                </a:solidFill>
              </a:rPr>
              <a:t>CZŁOWIEK – najlepsza inwestycja</a:t>
            </a:r>
            <a:endParaRPr lang="pl-PL" sz="1100" b="1" i="1" dirty="0">
              <a:solidFill>
                <a:srgbClr val="00206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155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125618"/>
              </p:ext>
            </p:extLst>
          </p:nvPr>
        </p:nvGraphicFramePr>
        <p:xfrm>
          <a:off x="251522" y="836700"/>
          <a:ext cx="8784974" cy="5832665"/>
        </p:xfrm>
        <a:graphic>
          <a:graphicData uri="http://schemas.openxmlformats.org/drawingml/2006/table">
            <a:tbl>
              <a:tblPr/>
              <a:tblGrid>
                <a:gridCol w="364613"/>
                <a:gridCol w="3864267"/>
                <a:gridCol w="1333795"/>
                <a:gridCol w="1146814"/>
                <a:gridCol w="962950"/>
                <a:gridCol w="1112535"/>
              </a:tblGrid>
              <a:tr h="239193"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lp.</a:t>
                      </a:r>
                    </a:p>
                  </a:txBody>
                  <a:tcPr marL="7139" marR="7139" marT="7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Zaangażowanie struktur związku w opiniowanie w roku 2014</a:t>
                      </a:r>
                    </a:p>
                  </a:txBody>
                  <a:tcPr marL="7139" marR="7139" marT="7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ustawa budżetowa</a:t>
                      </a:r>
                    </a:p>
                  </a:txBody>
                  <a:tcPr marL="7139" marR="7139" marT="7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okołobudżetowe</a:t>
                      </a:r>
                    </a:p>
                  </a:txBody>
                  <a:tcPr marL="7139" marR="7139" marT="7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Kodeks pracy</a:t>
                      </a:r>
                    </a:p>
                  </a:txBody>
                  <a:tcPr marL="7139" marR="7139" marT="7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Ustawa o pdof</a:t>
                      </a:r>
                    </a:p>
                  </a:txBody>
                  <a:tcPr marL="7139" marR="7139" marT="7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1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A.Kochańska - BPS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2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D.Czerwiński - BPS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3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J.Ewertowski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4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K.Rowiński - BPS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5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A.Durasiewicz polityka rodzinna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6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Krajowa Sekcja Niewidomych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7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1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Krajowej Sekcji Nauki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8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1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Krajowej Sekcji Oświaty i Wychowania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9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L.Sprawka oświata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10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S.Jankiewicz rynek pracy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11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1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Michał Marek - Podbeskidzie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12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Sekretariat Górnictwa i Energetyki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13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1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A.Adamek - oświata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14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1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D.Utrata - oświata - Dolny Śląsk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 dirty="0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15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1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Zb.Świerczek - oświata - Olkusz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16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1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E.Roszyk - oświata - Wielkopolska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17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1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H.Mrugalska - rodzinna - Pomorze Zachodnie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18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ZR Białystok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19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ZR Świętokrzyski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20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1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A.Talecka - ZR Koszalin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21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1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R.Śniadek - UDT - Gdańsk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22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Z.Chojnacka - Sekcja Krajowa Muzeów i Instytucji Kultury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23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1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H.Domian - rodzinna - Warmińsko-Mazurski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FF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24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K.Podniesieńska - ZZ "S" w Muzeum Narodowym w Krakowie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25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ZR Pomorze Zachodnie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26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ZR Ziemia Łódzka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27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ZR Mazowsze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28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ZR Śląsk Opolski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29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Zb.Kuszlewicz - Krajowy Sekretariat Zasobów Naturalnych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30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Sekretariat Przemysłu Chemicznego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31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J.Jóźwiak - KZ "S" Saint-Gobain HPM Polska Sp.z o.o.- Koło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96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32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Z. Tomaszewski - Sekretariat Przemysłu Spożywczego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tak</a:t>
                      </a:r>
                    </a:p>
                  </a:txBody>
                  <a:tcPr marL="7139" marR="7139" marT="7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" name="Tytuł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562074"/>
          </a:xfrm>
        </p:spPr>
        <p:txBody>
          <a:bodyPr>
            <a:normAutofit/>
          </a:bodyPr>
          <a:lstStyle/>
          <a:p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Zaangażowanie struktur związku w opiniowanie w roku 2014</a:t>
            </a:r>
          </a:p>
        </p:txBody>
      </p:sp>
    </p:spTree>
    <p:extLst>
      <p:ext uri="{BB962C8B-B14F-4D97-AF65-F5344CB8AC3E}">
        <p14:creationId xmlns:p14="http://schemas.microsoft.com/office/powerpoint/2010/main" val="379227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/>
              <a:t>Zaangażowanie struktur związku w opiniowanie w roku 2014</a:t>
            </a:r>
          </a:p>
        </p:txBody>
      </p:sp>
      <p:graphicFrame>
        <p:nvGraphicFramePr>
          <p:cNvPr id="11" name="Obi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5992720"/>
              </p:ext>
            </p:extLst>
          </p:nvPr>
        </p:nvGraphicFramePr>
        <p:xfrm>
          <a:off x="611560" y="2348880"/>
          <a:ext cx="8048575" cy="2288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Arkusz" r:id="rId4" imgW="8896441" imgH="2000208" progId="Excel.Sheet.12">
                  <p:embed/>
                </p:oleObj>
              </mc:Choice>
              <mc:Fallback>
                <p:oleObj name="Arkusz" r:id="rId4" imgW="8896441" imgH="200020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560" y="2348880"/>
                        <a:ext cx="8048575" cy="2288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ole tekstowe 1"/>
          <p:cNvSpPr txBox="1"/>
          <p:nvPr/>
        </p:nvSpPr>
        <p:spPr>
          <a:xfrm>
            <a:off x="1835696" y="1628800"/>
            <a:ext cx="54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Uczestnicy warsztatów</a:t>
            </a:r>
            <a:endParaRPr lang="pl-PL" sz="2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944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Zaangażowanie struktur związku w opiniowanie w roku 2014</a:t>
            </a:r>
          </a:p>
        </p:txBody>
      </p:sp>
      <p:graphicFrame>
        <p:nvGraphicFramePr>
          <p:cNvPr id="8" name="Obi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1117772"/>
              </p:ext>
            </p:extLst>
          </p:nvPr>
        </p:nvGraphicFramePr>
        <p:xfrm>
          <a:off x="539552" y="2780928"/>
          <a:ext cx="8264599" cy="20352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Arkusz" r:id="rId4" imgW="8896441" imgH="1819352" progId="Excel.Sheet.12">
                  <p:embed/>
                </p:oleObj>
              </mc:Choice>
              <mc:Fallback>
                <p:oleObj name="Arkusz" r:id="rId4" imgW="8896441" imgH="181935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9552" y="2780928"/>
                        <a:ext cx="8264599" cy="20352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pole tekstowe 3"/>
          <p:cNvSpPr txBox="1"/>
          <p:nvPr/>
        </p:nvSpPr>
        <p:spPr>
          <a:xfrm>
            <a:off x="1835696" y="1859632"/>
            <a:ext cx="54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Struktury Branżowe</a:t>
            </a:r>
            <a:endParaRPr lang="pl-PL" sz="2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612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Zaangażowanie struktur związku w opiniowanie w roku 2014</a:t>
            </a:r>
          </a:p>
        </p:txBody>
      </p:sp>
      <p:graphicFrame>
        <p:nvGraphicFramePr>
          <p:cNvPr id="8" name="Obi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9934714"/>
              </p:ext>
            </p:extLst>
          </p:nvPr>
        </p:nvGraphicFramePr>
        <p:xfrm>
          <a:off x="539552" y="2852936"/>
          <a:ext cx="8264599" cy="16733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Arkusz" r:id="rId4" imgW="8896441" imgH="1457371" progId="Excel.Sheet.12">
                  <p:embed/>
                </p:oleObj>
              </mc:Choice>
              <mc:Fallback>
                <p:oleObj name="Arkusz" r:id="rId4" imgW="8896441" imgH="145737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9552" y="2852936"/>
                        <a:ext cx="8264599" cy="16733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pole tekstowe 3"/>
          <p:cNvSpPr txBox="1"/>
          <p:nvPr/>
        </p:nvSpPr>
        <p:spPr>
          <a:xfrm>
            <a:off x="1835696" y="1859632"/>
            <a:ext cx="54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Struktury Regionalne</a:t>
            </a:r>
            <a:endParaRPr lang="pl-PL" sz="2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617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d3-szablon-rynek pracy">
  <a:themeElements>
    <a:clrScheme name="Niestandardowy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2060"/>
      </a:accent1>
      <a:accent2>
        <a:srgbClr val="002060"/>
      </a:accent2>
      <a:accent3>
        <a:srgbClr val="002060"/>
      </a:accent3>
      <a:accent4>
        <a:srgbClr val="FFFFFF"/>
      </a:accent4>
      <a:accent5>
        <a:srgbClr val="002060"/>
      </a:accent5>
      <a:accent6>
        <a:srgbClr val="FFFFFF"/>
      </a:accent6>
      <a:hlink>
        <a:srgbClr val="FFFFFF"/>
      </a:hlink>
      <a:folHlink>
        <a:srgbClr val="FF0000"/>
      </a:folHlink>
    </a:clrScheme>
    <a:fontScheme name="Arial narrow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72ECA97-3E68-421D-9EF2-F255CD8DFD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kd3-szablon-rynek pracy</Template>
  <TotalTime>271</TotalTime>
  <Words>1329</Words>
  <Application>Microsoft Office PowerPoint</Application>
  <PresentationFormat>Pokaz na ekranie (4:3)</PresentationFormat>
  <Paragraphs>259</Paragraphs>
  <Slides>15</Slides>
  <Notes>5</Notes>
  <HiddenSlides>10</HiddenSlides>
  <MMClips>0</MMClips>
  <ScaleCrop>false</ScaleCrop>
  <HeadingPairs>
    <vt:vector size="8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4" baseType="lpstr">
      <vt:lpstr>Arial</vt:lpstr>
      <vt:lpstr>Arial Narrow</vt:lpstr>
      <vt:lpstr>Calibri</vt:lpstr>
      <vt:lpstr>Czcionka tekstu podstawowego</vt:lpstr>
      <vt:lpstr>Times New Roman</vt:lpstr>
      <vt:lpstr>Wingdings</vt:lpstr>
      <vt:lpstr>Wingdings 2</vt:lpstr>
      <vt:lpstr>kd3-szablon-rynek pracy</vt:lpstr>
      <vt:lpstr>Arkusz</vt:lpstr>
      <vt:lpstr>Prezentacja programu PowerPoint</vt:lpstr>
      <vt:lpstr>Porównanie terminów prac nad ustawą budżetową</vt:lpstr>
      <vt:lpstr>Porównanie terminów prac nad ustawą budżetową</vt:lpstr>
      <vt:lpstr>Porównanie terminów prac nad ustawą budżetową</vt:lpstr>
      <vt:lpstr>Prezentacja programu PowerPoint</vt:lpstr>
      <vt:lpstr>Zaangażowanie struktur związku w opiniowanie w roku 2014</vt:lpstr>
      <vt:lpstr>Zaangażowanie struktur związku w opiniowanie w roku 2014</vt:lpstr>
      <vt:lpstr>Zaangażowanie struktur związku w opiniowanie w roku 2014</vt:lpstr>
      <vt:lpstr>Zaangażowanie struktur związku w opiniowanie w roku 2014</vt:lpstr>
      <vt:lpstr>Prezentacja programu PowerPoint</vt:lpstr>
      <vt:lpstr>Praca ekspertów zewnętrznych zgodnie z zawartymi umowami projektowymi realizowanymi w okresie trwania projektu od 01.09.2013- 30.06.2015 w 3 obszarach  </vt:lpstr>
      <vt:lpstr>Zakres prac ekspertów zewnętrznych</vt:lpstr>
      <vt:lpstr>Koszt wynagrodzeń zespołów (bez ekspertów zewn .) powołanych do realizacji projektu oraz wynagrodzeń personelu zarządzającego za okres 01.09.2013 – 18.02.2015</vt:lpstr>
      <vt:lpstr>Skład  Zespołów </vt:lpstr>
      <vt:lpstr>Warsztaty tematyczne dla 45 uczestników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Biuro</dc:creator>
  <cp:lastModifiedBy>DPSwaw</cp:lastModifiedBy>
  <cp:revision>55</cp:revision>
  <cp:lastPrinted>2014-04-17T09:43:54Z</cp:lastPrinted>
  <dcterms:created xsi:type="dcterms:W3CDTF">2014-02-24T12:32:11Z</dcterms:created>
  <dcterms:modified xsi:type="dcterms:W3CDTF">2015-06-16T08:04:53Z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TC018814269991</vt:lpwstr>
  </property>
</Properties>
</file>