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12"/>
  </p:notesMasterIdLst>
  <p:sldIdLst>
    <p:sldId id="261" r:id="rId3"/>
    <p:sldId id="265" r:id="rId4"/>
    <p:sldId id="266" r:id="rId5"/>
    <p:sldId id="267" r:id="rId6"/>
    <p:sldId id="268" r:id="rId7"/>
    <p:sldId id="269" r:id="rId8"/>
    <p:sldId id="270" r:id="rId9"/>
    <p:sldId id="277" r:id="rId10"/>
    <p:sldId id="27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185"/>
    <a:srgbClr val="F6C5A1"/>
    <a:srgbClr val="EF7F1A"/>
    <a:srgbClr val="C0C0C0"/>
    <a:srgbClr val="FFED00"/>
    <a:srgbClr val="008D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011" autoAdjust="0"/>
  </p:normalViewPr>
  <p:slideViewPr>
    <p:cSldViewPr>
      <p:cViewPr>
        <p:scale>
          <a:sx n="67" d="100"/>
          <a:sy n="67" d="100"/>
        </p:scale>
        <p:origin x="-1258" y="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95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F2EDE-4F90-441D-8A0C-66080E1A2D2C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205C4-C7CE-4A6E-B797-390C198A9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98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D205C4-C7CE-4A6E-B797-390C198A979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2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040C-D3B1-42F1-A452-9128C48DC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/>
          <p:nvPr/>
        </p:nvSpPr>
        <p:spPr>
          <a:xfrm rot="5400000">
            <a:off x="4139950" y="-3951313"/>
            <a:ext cx="864097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872208" y="798820"/>
            <a:ext cx="550810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050" dirty="0">
                <a:latin typeface="Arial Narrow" pitchFamily="34" charset="0"/>
              </a:rPr>
              <a:t>Projekt </a:t>
            </a:r>
            <a:r>
              <a:rPr lang="pl-PL" sz="1050" dirty="0" smtClean="0">
                <a:latin typeface="Arial Narrow" pitchFamily="34" charset="0"/>
              </a:rPr>
              <a:t>współfinansowany </a:t>
            </a:r>
            <a:r>
              <a:rPr lang="pl-PL" sz="1050" dirty="0">
                <a:latin typeface="Arial Narrow" pitchFamily="34" charset="0"/>
              </a:rPr>
              <a:t>ze środków Unii Europejskiej </a:t>
            </a:r>
            <a:r>
              <a:rPr lang="pl-PL" sz="1050" dirty="0" smtClean="0">
                <a:latin typeface="Arial Narrow" pitchFamily="34" charset="0"/>
              </a:rPr>
              <a:t> w </a:t>
            </a:r>
            <a:r>
              <a:rPr lang="pl-PL" sz="1050" dirty="0">
                <a:latin typeface="Arial Narrow" pitchFamily="34" charset="0"/>
              </a:rPr>
              <a:t>ramach Europejskiego Funduszu Społecznego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245" y="344515"/>
            <a:ext cx="1608656" cy="428365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95858"/>
            <a:ext cx="1800200" cy="579303"/>
          </a:xfrm>
          <a:prstGeom prst="rect">
            <a:avLst/>
          </a:prstGeom>
        </p:spPr>
      </p:pic>
      <p:pic>
        <p:nvPicPr>
          <p:cNvPr id="38" name="Picture 3" descr="X:\darian\grafika\komisja krajowa\konstruktywny dialog3\logo k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288908"/>
            <a:ext cx="1296145" cy="508692"/>
          </a:xfrm>
          <a:prstGeom prst="rect">
            <a:avLst/>
          </a:prstGeom>
          <a:noFill/>
        </p:spPr>
      </p:pic>
      <p:sp>
        <p:nvSpPr>
          <p:cNvPr id="26" name="Prostokąt 25"/>
          <p:cNvSpPr/>
          <p:nvPr/>
        </p:nvSpPr>
        <p:spPr>
          <a:xfrm>
            <a:off x="1133872" y="4005064"/>
            <a:ext cx="698477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 smtClean="0">
                <a:solidFill>
                  <a:srgbClr val="002060"/>
                </a:solidFill>
                <a:latin typeface="Arial Narrow" pitchFamily="34" charset="0"/>
              </a:rPr>
              <a:t>.</a:t>
            </a:r>
          </a:p>
          <a:p>
            <a:pPr algn="ctr"/>
            <a:r>
              <a:rPr lang="pl-PL" sz="3200" b="1" dirty="0" smtClean="0">
                <a:solidFill>
                  <a:srgbClr val="002060"/>
                </a:solidFill>
              </a:rPr>
              <a:t>Wzmocnienie potencjału instytucjonalnego NSZZ „Solidarność”</a:t>
            </a:r>
          </a:p>
          <a:p>
            <a:pPr algn="ctr"/>
            <a:r>
              <a:rPr lang="pl-PL" sz="3200" b="1" dirty="0" smtClean="0">
                <a:solidFill>
                  <a:srgbClr val="002060"/>
                </a:solidFill>
                <a:latin typeface="Arial Narrow" pitchFamily="34" charset="0"/>
              </a:rPr>
              <a:t>Konferencja, Toruń - 16 czerwca 2015 </a:t>
            </a:r>
          </a:p>
          <a:p>
            <a:pPr algn="ctr"/>
            <a:endParaRPr lang="pl-PL" sz="32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07504" y="6382489"/>
            <a:ext cx="89389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Komisja Krajowa NSZZ „Solidarność” DZIAŁ PROGRAMÓW EUROPEJSKICH, ul. Wały Piastowskie 24, 80-855 Gdańsk, Tel. (+48 58) 308 42 41, </a:t>
            </a:r>
            <a:r>
              <a:rPr lang="pl-PL" sz="1100" dirty="0" err="1" smtClean="0">
                <a:solidFill>
                  <a:schemeClr val="bg1"/>
                </a:solidFill>
              </a:rPr>
              <a:t>Fax</a:t>
            </a:r>
            <a:r>
              <a:rPr lang="pl-PL" sz="1100" dirty="0" smtClean="0">
                <a:solidFill>
                  <a:schemeClr val="bg1"/>
                </a:solidFill>
              </a:rPr>
              <a:t>: (+48 58) 308 42 11</a:t>
            </a:r>
          </a:p>
          <a:p>
            <a:pPr algn="ctr"/>
            <a:r>
              <a:rPr lang="pl-PL" sz="1100" dirty="0" smtClean="0">
                <a:solidFill>
                  <a:schemeClr val="bg1"/>
                </a:solidFill>
              </a:rPr>
              <a:t>e-mail: programy.europejskie@solidarnosc.org.pl ,  www.solidarnosc.org.pl/dialog</a:t>
            </a:r>
            <a:endParaRPr lang="pl-PL" sz="1100" dirty="0">
              <a:solidFill>
                <a:schemeClr val="bg1"/>
              </a:solidFill>
            </a:endParaRPr>
          </a:p>
        </p:txBody>
      </p:sp>
      <p:pic>
        <p:nvPicPr>
          <p:cNvPr id="37" name="Picture 2" descr="X:\darian\grafika\komisja krajowa\konstruktywny dialog3\logo-kd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7972" y="1484784"/>
            <a:ext cx="2486217" cy="2088232"/>
          </a:xfrm>
          <a:prstGeom prst="rect">
            <a:avLst/>
          </a:prstGeom>
          <a:noFill/>
        </p:spPr>
      </p:pic>
      <p:sp>
        <p:nvSpPr>
          <p:cNvPr id="13" name="Rectangle 3"/>
          <p:cNvSpPr/>
          <p:nvPr/>
        </p:nvSpPr>
        <p:spPr>
          <a:xfrm rot="5400000">
            <a:off x="4427981" y="1357533"/>
            <a:ext cx="288033" cy="91440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0" y="5785519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002060"/>
                </a:solidFill>
              </a:rPr>
              <a:t>CZŁOWIEK – najlepsza inwestycja</a:t>
            </a:r>
            <a:endParaRPr lang="pl-PL" sz="1100" b="1" i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4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accent1"/>
                </a:solidFill>
              </a:rPr>
              <a:t/>
            </a:r>
            <a:br>
              <a:rPr lang="pl-PL" b="1" dirty="0">
                <a:solidFill>
                  <a:schemeClr val="accent1"/>
                </a:solidFill>
              </a:rPr>
            </a:br>
            <a:r>
              <a:rPr lang="pl-PL" b="1" dirty="0" smtClean="0">
                <a:solidFill>
                  <a:schemeClr val="accent1"/>
                </a:solidFill>
              </a:rPr>
              <a:t/>
            </a:r>
            <a:br>
              <a:rPr lang="pl-PL" b="1" dirty="0" smtClean="0">
                <a:solidFill>
                  <a:schemeClr val="accent1"/>
                </a:solidFill>
              </a:rPr>
            </a:br>
            <a:r>
              <a:rPr lang="pl-PL" b="1" dirty="0">
                <a:solidFill>
                  <a:schemeClr val="accent1"/>
                </a:solidFill>
              </a:rPr>
              <a:t/>
            </a:r>
            <a:br>
              <a:rPr lang="pl-PL" b="1" dirty="0">
                <a:solidFill>
                  <a:schemeClr val="accent1"/>
                </a:solidFill>
              </a:rPr>
            </a:br>
            <a:r>
              <a:rPr lang="pl-PL" b="1" dirty="0" smtClean="0">
                <a:solidFill>
                  <a:schemeClr val="accent1"/>
                </a:solidFill>
              </a:rPr>
              <a:t/>
            </a:r>
            <a:br>
              <a:rPr lang="pl-PL" b="1" dirty="0" smtClean="0">
                <a:solidFill>
                  <a:schemeClr val="accent1"/>
                </a:solidFill>
              </a:rPr>
            </a:br>
            <a:r>
              <a:rPr lang="pl-PL" b="1" dirty="0">
                <a:solidFill>
                  <a:schemeClr val="accent1"/>
                </a:solidFill>
              </a:rPr>
              <a:t/>
            </a:r>
            <a:br>
              <a:rPr lang="pl-PL" b="1" dirty="0">
                <a:solidFill>
                  <a:schemeClr val="accent1"/>
                </a:solidFill>
              </a:rPr>
            </a:br>
            <a:r>
              <a:rPr lang="pl-PL" b="1" dirty="0" smtClean="0">
                <a:solidFill>
                  <a:schemeClr val="accent1"/>
                </a:solidFill>
              </a:rPr>
              <a:t/>
            </a:r>
            <a:br>
              <a:rPr lang="pl-PL" b="1" dirty="0" smtClean="0">
                <a:solidFill>
                  <a:schemeClr val="accent1"/>
                </a:solidFill>
              </a:rPr>
            </a:br>
            <a:r>
              <a:rPr lang="pl-PL" b="1" dirty="0">
                <a:solidFill>
                  <a:schemeClr val="accent1"/>
                </a:solidFill>
              </a:rPr>
              <a:t/>
            </a:r>
            <a:br>
              <a:rPr lang="pl-PL" b="1" dirty="0">
                <a:solidFill>
                  <a:schemeClr val="accent1"/>
                </a:solidFill>
              </a:rPr>
            </a:br>
            <a:r>
              <a:rPr lang="pl-PL" b="1" dirty="0" smtClean="0">
                <a:solidFill>
                  <a:schemeClr val="accent1"/>
                </a:solidFill>
              </a:rPr>
              <a:t>Polityka </a:t>
            </a:r>
            <a:r>
              <a:rPr lang="pl-PL" b="1" dirty="0">
                <a:solidFill>
                  <a:schemeClr val="accent1"/>
                </a:solidFill>
              </a:rPr>
              <a:t>rodzinna - rekomendacje</a:t>
            </a:r>
            <a:br>
              <a:rPr lang="pl-PL" b="1" dirty="0">
                <a:solidFill>
                  <a:schemeClr val="accent1"/>
                </a:solidFill>
              </a:rPr>
            </a:b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pl-PL" dirty="0">
              <a:solidFill>
                <a:schemeClr val="accent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endParaRPr lang="pl-PL" dirty="0" smtClean="0">
              <a:solidFill>
                <a:schemeClr val="accent1"/>
              </a:solidFill>
            </a:endParaRPr>
          </a:p>
          <a:p>
            <a:endParaRPr lang="pl-PL" dirty="0" smtClean="0">
              <a:solidFill>
                <a:schemeClr val="accent1"/>
              </a:solidFill>
            </a:endParaRPr>
          </a:p>
          <a:p>
            <a:endParaRPr lang="pl-PL" dirty="0" smtClean="0">
              <a:solidFill>
                <a:schemeClr val="accent1"/>
              </a:solidFill>
            </a:endParaRPr>
          </a:p>
          <a:p>
            <a:endParaRPr lang="pl-PL" dirty="0">
              <a:solidFill>
                <a:schemeClr val="accent1"/>
              </a:solidFill>
            </a:endParaRPr>
          </a:p>
          <a:p>
            <a:pPr marL="3657600" lvl="8" indent="0">
              <a:buNone/>
            </a:pPr>
            <a:endParaRPr lang="pl-PL" dirty="0" smtClean="0">
              <a:solidFill>
                <a:schemeClr val="accent1"/>
              </a:solidFill>
            </a:endParaRPr>
          </a:p>
          <a:p>
            <a:pPr marL="3657600" lvl="8" indent="0">
              <a:buNone/>
            </a:pPr>
            <a:r>
              <a:rPr lang="pl-PL" dirty="0">
                <a:solidFill>
                  <a:schemeClr val="accent1"/>
                </a:solidFill>
              </a:rPr>
              <a:t> </a:t>
            </a:r>
            <a:r>
              <a:rPr lang="pl-PL" dirty="0" smtClean="0">
                <a:solidFill>
                  <a:schemeClr val="accent1"/>
                </a:solidFill>
              </a:rPr>
              <a:t>                                dr </a:t>
            </a:r>
            <a:r>
              <a:rPr lang="pl-PL" dirty="0">
                <a:solidFill>
                  <a:schemeClr val="accent1"/>
                </a:solidFill>
              </a:rPr>
              <a:t>Arkadiusz </a:t>
            </a:r>
            <a:r>
              <a:rPr lang="pl-PL" dirty="0" err="1">
                <a:solidFill>
                  <a:schemeClr val="accent1"/>
                </a:solidFill>
              </a:rPr>
              <a:t>Durasiewicz</a:t>
            </a:r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Autofit/>
          </a:bodyPr>
          <a:lstStyle/>
          <a:p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OGÓLNA KONCEPCJA</a:t>
            </a:r>
            <a:endParaRPr lang="pl-PL" sz="35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l-PL" dirty="0" smtClean="0"/>
          </a:p>
          <a:p>
            <a:pPr>
              <a:lnSpc>
                <a:spcPct val="150000"/>
              </a:lnSpc>
              <a:buNone/>
            </a:pPr>
            <a:r>
              <a:rPr lang="pl-PL" dirty="0" smtClean="0"/>
              <a:t>     Dotychczasowa </a:t>
            </a:r>
            <a:r>
              <a:rPr lang="pl-PL" dirty="0"/>
              <a:t>polityka rodzinna państwa polskiego opierała się na działaniach incydentalnych, udzielane wsparcie traktowane było jako krótkotrwałe i nie stanowiło systemowego wsparcia ukierunkowanego na wszystkie rodziny wychowujące potomstwo. Świadczenia społeczne mają charakter selektywny – ze względu na wprowadzone kryterium dochodowe, stąd niska efektywność prowadzonej polityki rodzinnej w niektórych obszarach ekonomicznego i społecznego wsparcia</a:t>
            </a:r>
            <a:endParaRPr lang="pl-PL" dirty="0" smtClean="0">
              <a:solidFill>
                <a:schemeClr val="accent1"/>
              </a:solidFill>
            </a:endParaRPr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</p:spPr>
        <p:txBody>
          <a:bodyPr>
            <a:noAutofit/>
          </a:bodyPr>
          <a:lstStyle/>
          <a:p>
            <a:r>
              <a:rPr lang="pl-PL" sz="3600" b="1" dirty="0">
                <a:latin typeface="Arial" charset="0"/>
                <a:cs typeface="Arial" charset="0"/>
              </a:rPr>
              <a:t>GŁÓWNY CEL</a:t>
            </a:r>
            <a:endParaRPr lang="pl-PL" sz="35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 Głównym </a:t>
            </a:r>
            <a:r>
              <a:rPr lang="pl-PL" dirty="0"/>
              <a:t>celem polityki rodzinnej państwa polskiego powinna być poprawa warunków powstawania i funkcjonowania rodzin oraz podnoszenie poziomu urodzeń. Oprócz aspektu ilościowego (czyli wzrostu dzietności) polityka rodzinna powinna się również skupiać na poprawie poziomu warunków życia rodzin. </a:t>
            </a:r>
          </a:p>
          <a:p>
            <a:pPr>
              <a:buNone/>
            </a:pPr>
            <a:endParaRPr lang="pl-PL" b="1" dirty="0" smtClean="0"/>
          </a:p>
          <a:p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10952"/>
          </a:xfrm>
        </p:spPr>
        <p:txBody>
          <a:bodyPr>
            <a:noAutofit/>
          </a:bodyPr>
          <a:lstStyle/>
          <a:p>
            <a:r>
              <a:rPr lang="pl-PL" sz="3000" b="1" dirty="0" smtClean="0">
                <a:solidFill>
                  <a:schemeClr val="accent1"/>
                </a:solidFill>
              </a:rPr>
              <a:t/>
            </a:r>
            <a:br>
              <a:rPr lang="pl-PL" sz="3000" b="1" dirty="0" smtClean="0">
                <a:solidFill>
                  <a:schemeClr val="accent1"/>
                </a:solidFill>
              </a:rPr>
            </a:br>
            <a:r>
              <a:rPr lang="pl-PL" sz="3000" b="1" dirty="0" smtClean="0">
                <a:solidFill>
                  <a:schemeClr val="accent1"/>
                </a:solidFill>
              </a:rPr>
              <a:t>OPINIOWANIE </a:t>
            </a:r>
            <a:r>
              <a:rPr lang="pl-PL" sz="3000" b="1" dirty="0">
                <a:solidFill>
                  <a:schemeClr val="accent1"/>
                </a:solidFill>
              </a:rPr>
              <a:t>(1)</a:t>
            </a:r>
            <a:br>
              <a:rPr lang="pl-PL" sz="3000" b="1" dirty="0">
                <a:solidFill>
                  <a:schemeClr val="accent1"/>
                </a:solidFill>
              </a:rPr>
            </a:br>
            <a:endParaRPr lang="pl-PL" sz="30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857403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  <a:tabLst>
                <a:tab pos="0" algn="l"/>
              </a:tabLst>
            </a:pPr>
            <a:r>
              <a:rPr lang="pl-PL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związku w zakresie polityki rodzinnej państwa powinny opierać się przede wszystkim na działaniach związanych z opiniami mającymi na celu:</a:t>
            </a:r>
          </a:p>
          <a:p>
            <a:pPr lvl="0"/>
            <a:r>
              <a:rPr lang="pl-PL" sz="6000" dirty="0"/>
              <a:t> Podniesienie dochodowego znaczenia świadczeń rodzinnych poprzez wzrost kwot poszczególnych świadczeń i dążenie do osiągnięcia poziomu występującego w zintegrowanej Europie;</a:t>
            </a:r>
          </a:p>
          <a:p>
            <a:pPr lvl="0"/>
            <a:r>
              <a:rPr lang="pl-PL" sz="6000" dirty="0"/>
              <a:t>Zlikwidowanie selektywnego charakteru świadczeń rodzinnych i przejścia do systemu rozwiązań uniwersalnych bądź znaczne obniżenie kryterium dochodowego;</a:t>
            </a:r>
          </a:p>
          <a:p>
            <a:pPr lvl="0"/>
            <a:r>
              <a:rPr lang="pl-PL" sz="6000" dirty="0"/>
              <a:t>Uwzględnienie w wysokości zasiłku możliwości pokrycia szacowanych wydatków związanych z zaspokojeniem potrzeb rozwojowych dzieci (edukacyjnych, kulturalnych, rekreacyjnych itp.).;</a:t>
            </a:r>
          </a:p>
          <a:p>
            <a:pPr lvl="0"/>
            <a:r>
              <a:rPr lang="pl-PL" sz="6000" dirty="0"/>
              <a:t>Ustalanie wysokości dodatków do zasiłków rodzinnych (np. w Niemczech </a:t>
            </a:r>
            <a:r>
              <a:rPr lang="pl-PL" sz="6000" dirty="0" err="1"/>
              <a:t>Kinderzuschlag</a:t>
            </a:r>
            <a:r>
              <a:rPr lang="pl-PL" sz="6000" dirty="0"/>
              <a:t>) , przysługujących w określonych prawnie sytuacjach w relacji do przeciętnych kosztów ponoszonych w sytuacji, która stanowi podstawę przyznania takiego dodatku; </a:t>
            </a:r>
          </a:p>
          <a:p>
            <a:pPr lvl="0"/>
            <a:r>
              <a:rPr lang="pl-PL" sz="6000" dirty="0"/>
              <a:t>Ustanowienie możliwości pozyskiwania świadczeń przez większe grupy osób upoważnionych (jak np. panny z dzieckiem, dziadkowie na wnuczków);</a:t>
            </a:r>
          </a:p>
          <a:p>
            <a:pPr lvl="0"/>
            <a:r>
              <a:rPr lang="pl-PL" sz="6000" dirty="0"/>
              <a:t>Zwiększenie systemu prorodzinnych wartości w społeczeństwie;</a:t>
            </a:r>
          </a:p>
          <a:p>
            <a:endParaRPr lang="pl-PL" sz="6000" dirty="0">
              <a:solidFill>
                <a:schemeClr val="accent1"/>
              </a:solidFill>
            </a:endParaRPr>
          </a:p>
          <a:p>
            <a:pPr lvl="8"/>
            <a:endParaRPr lang="pl-PL" sz="6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36104"/>
          </a:xfrm>
        </p:spPr>
        <p:txBody>
          <a:bodyPr>
            <a:noAutofit/>
          </a:bodyPr>
          <a:lstStyle/>
          <a:p>
            <a:r>
              <a:rPr lang="pl-PL" sz="3500" b="1" dirty="0">
                <a:solidFill>
                  <a:schemeClr val="accent1"/>
                </a:solidFill>
              </a:rPr>
              <a:t>OPINIOWANIE (2)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98904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pl-PL" dirty="0"/>
              <a:t>Uznanie dialogu społecznego jako najskuteczniejszego narzędzia ułatwiania godzenia życia zawodowego i rodzinnego – zaangażowanie związków zawodowych w ratyfikację i wypełnianie zapisów Konwencji MOP o pracownikach z obowiązkami rodzinnymi;</a:t>
            </a:r>
          </a:p>
          <a:p>
            <a:pPr lvl="0"/>
            <a:r>
              <a:rPr lang="pl-PL" dirty="0"/>
              <a:t>Wspieranie rozwoju placówek opiekuńczo-wychowawczych poprzez wzrost nakładów na ich budowę, rozbudowę i rozwój;</a:t>
            </a:r>
          </a:p>
          <a:p>
            <a:pPr lvl="0"/>
            <a:r>
              <a:rPr lang="pl-PL" dirty="0"/>
              <a:t>Zabieganie o większe dofinansowanie państwowe przy zakupie mieszkań dla młodych rodzin;</a:t>
            </a:r>
          </a:p>
          <a:p>
            <a:pPr lvl="0"/>
            <a:r>
              <a:rPr lang="pl-PL" dirty="0"/>
              <a:t>Kształtowanie systemu wartości prorodzinnych w społeczeństwie, szczególnie wśród osób młodych;</a:t>
            </a:r>
          </a:p>
          <a:p>
            <a:pPr lvl="0"/>
            <a:r>
              <a:rPr lang="pl-PL" dirty="0"/>
              <a:t>Zwiększenie zakresu usług społecznych dla osób zależnych poprzez narzędzia w postaci stacjonarnych instytucji pomocy społecznej oraz dodatkowe wsparcie ze strony pracowników socjalnych;</a:t>
            </a:r>
          </a:p>
          <a:p>
            <a:pPr lvl="0"/>
            <a:r>
              <a:rPr lang="pl-PL" dirty="0"/>
              <a:t>Zwiększenie usług społecznych dla rodzin – szczególnie znajdujących się trudnych sytuacjach życiowych (np. niepełnosprawność dziecka) poprzez narzędzia umożliwiające lepsze funkcjonowanie (np. opiekunowie dofinansowywani przez państwo).</a:t>
            </a:r>
          </a:p>
          <a:p>
            <a:pPr lvl="0"/>
            <a:r>
              <a:rPr lang="pl-PL" dirty="0"/>
              <a:t>Poprawą opieki zdrowotnej nad matką i dzieckiem</a:t>
            </a:r>
            <a:endParaRPr lang="pl-PL" dirty="0">
              <a:solidFill>
                <a:schemeClr val="accent1"/>
              </a:solidFill>
            </a:endParaRPr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6104"/>
          </a:xfrm>
        </p:spPr>
        <p:txBody>
          <a:bodyPr>
            <a:noAutofit/>
          </a:bodyPr>
          <a:lstStyle/>
          <a:p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 lvl="0" algn="ctr" fontAlgn="base">
              <a:spcAft>
                <a:spcPct val="0"/>
              </a:spcAft>
              <a:buNone/>
            </a:pPr>
            <a:r>
              <a:rPr lang="pl-PL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Niezbędne jest umieszczenie </a:t>
            </a:r>
            <a:br>
              <a:rPr lang="pl-PL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w ustawie budżetowej pozycji dotyczących wydatków związanych z pośrednimi narzędziami polityki rodzinnej. (polityka pośrednia)</a:t>
            </a:r>
            <a:endParaRPr lang="pl-PL" sz="1900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  <a:p>
            <a:pPr lvl="8"/>
            <a:endParaRPr lang="pl-PL" sz="35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REKOMENDACJA WARSZTATOWA </a:t>
            </a:r>
            <a:br>
              <a:rPr lang="pl-PL" dirty="0"/>
            </a:br>
            <a:r>
              <a:rPr lang="pl-PL" dirty="0"/>
              <a:t>W ZAKRESIE BUDŻETU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2000" dirty="0"/>
              <a:t>	</a:t>
            </a:r>
            <a:endParaRPr lang="pl-PL" sz="2000" dirty="0" smtClean="0"/>
          </a:p>
          <a:p>
            <a:pPr marL="0" indent="0" algn="ctr">
              <a:buNone/>
            </a:pPr>
            <a:endParaRPr lang="pl-PL" sz="2000" dirty="0"/>
          </a:p>
          <a:p>
            <a:pPr marL="0" indent="0" algn="ctr">
              <a:buNone/>
            </a:pPr>
            <a:endParaRPr lang="pl-PL" sz="2000" dirty="0" smtClean="0"/>
          </a:p>
          <a:p>
            <a:pPr marL="0" indent="0" algn="ctr">
              <a:buNone/>
            </a:pPr>
            <a:r>
              <a:rPr lang="pl-PL" dirty="0" smtClean="0"/>
              <a:t>Niezbędne </a:t>
            </a:r>
            <a:r>
              <a:rPr lang="pl-PL" dirty="0"/>
              <a:t>jest umieszczenie </a:t>
            </a:r>
            <a:br>
              <a:rPr lang="pl-PL" dirty="0"/>
            </a:br>
            <a:r>
              <a:rPr lang="pl-PL" dirty="0"/>
              <a:t>w ustawie budżetowej pozycji dotyczących wydatków związanych z pośrednimi narzędziami polityki rodzinnej. (polityka pośrednia)</a:t>
            </a:r>
            <a:endParaRPr lang="pl-PL" sz="19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351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7653536" cy="720080"/>
          </a:xfrm>
        </p:spPr>
        <p:txBody>
          <a:bodyPr>
            <a:noAutofit/>
          </a:bodyPr>
          <a:lstStyle/>
          <a:p>
            <a:r>
              <a:rPr lang="pl-PL" sz="3500" b="1" dirty="0">
                <a:solidFill>
                  <a:schemeClr val="accent1"/>
                </a:solidFill>
              </a:rPr>
              <a:t>KONKLUZJE</a:t>
            </a:r>
            <a:br>
              <a:rPr lang="pl-PL" sz="3500" b="1" dirty="0">
                <a:solidFill>
                  <a:schemeClr val="accent1"/>
                </a:solidFill>
              </a:rPr>
            </a:br>
            <a:endParaRPr lang="pl-PL" sz="3500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240359"/>
          </a:xfrm>
        </p:spPr>
        <p:txBody>
          <a:bodyPr>
            <a:normAutofit fontScale="85000" lnSpcReduction="20000"/>
          </a:bodyPr>
          <a:lstStyle/>
          <a:p>
            <a:endParaRPr lang="pl-PL" dirty="0">
              <a:solidFill>
                <a:schemeClr val="accent1"/>
              </a:solidFill>
            </a:endParaRPr>
          </a:p>
          <a:p>
            <a:pPr algn="just"/>
            <a:r>
              <a:rPr lang="pl-PL" sz="2400" dirty="0"/>
              <a:t>Na zakończenie wszyscy uczestnicy wraz z prowadzącymi doszli do głównego wniosku dotyczącego stworzenia Długookresowej Strategii Demograficznej Kraju wraz </a:t>
            </a:r>
            <a:br>
              <a:rPr lang="pl-PL" sz="2400" dirty="0"/>
            </a:br>
            <a:r>
              <a:rPr lang="pl-PL" sz="2400" dirty="0"/>
              <a:t>z Zintegrowanym Pakietem Wsparcia Socjalnego na rzecz rodzin jako dokumentów niezbędnych do realizacji efektywnej polityki prorodzinnej państwa polskiego.</a:t>
            </a:r>
          </a:p>
          <a:p>
            <a:pPr algn="just"/>
            <a:r>
              <a:rPr lang="pl-PL" sz="2400" dirty="0"/>
              <a:t>Uczestnicy warsztatów zasugerowali również, że wszelkie problemy dotyczące rodziny jak i narzędzia finansowe na rzecz rodzin powinny być diagnozowane z poziomu lokalnego i przekładane na poziom ogólnopolski – co dałoby na pewno szersze spojrzenie i dogłębniejszy efekt realizacji skutecznej polityki na rzecz rodzin.</a:t>
            </a:r>
            <a:endParaRPr lang="pl-PL" dirty="0"/>
          </a:p>
          <a:p>
            <a:pPr lvl="8"/>
            <a:endParaRPr lang="pl-P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d3-szablon-oswiata">
  <a:themeElements>
    <a:clrScheme name="Niestandardowy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2060"/>
      </a:accent1>
      <a:accent2>
        <a:srgbClr val="002060"/>
      </a:accent2>
      <a:accent3>
        <a:srgbClr val="002060"/>
      </a:accent3>
      <a:accent4>
        <a:srgbClr val="FFFFFF"/>
      </a:accent4>
      <a:accent5>
        <a:srgbClr val="002060"/>
      </a:accent5>
      <a:accent6>
        <a:srgbClr val="FFFFFF"/>
      </a:accent6>
      <a:hlink>
        <a:srgbClr val="FFFFFF"/>
      </a:hlink>
      <a:folHlink>
        <a:srgbClr val="FF000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2ECA97-3E68-421D-9EF2-F255CD8DFD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kd3-szablon-oswiata</Template>
  <TotalTime>618</TotalTime>
  <Words>480</Words>
  <Application>Microsoft Office PowerPoint</Application>
  <PresentationFormat>Pokaz na ekranie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kd3-szablon-oswiata</vt:lpstr>
      <vt:lpstr>Prezentacja programu PowerPoint</vt:lpstr>
      <vt:lpstr>       Polityka rodzinna - rekomendacje </vt:lpstr>
      <vt:lpstr>OGÓLNA KONCEPCJA</vt:lpstr>
      <vt:lpstr>GŁÓWNY CEL</vt:lpstr>
      <vt:lpstr> OPINIOWANIE (1) </vt:lpstr>
      <vt:lpstr>OPINIOWANIE (2)</vt:lpstr>
      <vt:lpstr>Prezentacja programu PowerPoint</vt:lpstr>
      <vt:lpstr>REKOMENDACJA WARSZTATOWA  W ZAKRESIE BUDŻETU PAŃSTWA</vt:lpstr>
      <vt:lpstr>KONKLUZJE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Ela</dc:creator>
  <cp:lastModifiedBy>Biuro</cp:lastModifiedBy>
  <cp:revision>60</cp:revision>
  <dcterms:created xsi:type="dcterms:W3CDTF">2014-03-10T10:35:55Z</dcterms:created>
  <dcterms:modified xsi:type="dcterms:W3CDTF">2015-06-22T15:07:33Z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TC018814269991</vt:lpwstr>
  </property>
</Properties>
</file>