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29"/>
  </p:notesMasterIdLst>
  <p:sldIdLst>
    <p:sldId id="261" r:id="rId3"/>
    <p:sldId id="265" r:id="rId4"/>
    <p:sldId id="266" r:id="rId5"/>
    <p:sldId id="267" r:id="rId6"/>
    <p:sldId id="268" r:id="rId7"/>
    <p:sldId id="269" r:id="rId8"/>
    <p:sldId id="270" r:id="rId9"/>
    <p:sldId id="277" r:id="rId10"/>
    <p:sldId id="271" r:id="rId11"/>
    <p:sldId id="273" r:id="rId12"/>
    <p:sldId id="272" r:id="rId13"/>
    <p:sldId id="276" r:id="rId14"/>
    <p:sldId id="274" r:id="rId15"/>
    <p:sldId id="275" r:id="rId16"/>
    <p:sldId id="278" r:id="rId17"/>
    <p:sldId id="281" r:id="rId18"/>
    <p:sldId id="282" r:id="rId19"/>
    <p:sldId id="283" r:id="rId20"/>
    <p:sldId id="287" r:id="rId21"/>
    <p:sldId id="280" r:id="rId22"/>
    <p:sldId id="288" r:id="rId23"/>
    <p:sldId id="291" r:id="rId24"/>
    <p:sldId id="290" r:id="rId25"/>
    <p:sldId id="292" r:id="rId26"/>
    <p:sldId id="293" r:id="rId27"/>
    <p:sldId id="294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185"/>
    <a:srgbClr val="F6C5A1"/>
    <a:srgbClr val="EF7F1A"/>
    <a:srgbClr val="C0C0C0"/>
    <a:srgbClr val="FFED00"/>
    <a:srgbClr val="008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9011" autoAdjust="0"/>
  </p:normalViewPr>
  <p:slideViewPr>
    <p:cSldViewPr>
      <p:cViewPr>
        <p:scale>
          <a:sx n="67" d="100"/>
          <a:sy n="67" d="100"/>
        </p:scale>
        <p:origin x="-1258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95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2EDE-4F90-441D-8A0C-66080E1A2D2C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205C4-C7CE-4A6E-B797-390C198A9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9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205C4-C7CE-4A6E-B797-390C198A97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2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/>
          <p:nvPr/>
        </p:nvSpPr>
        <p:spPr>
          <a:xfrm rot="5400000">
            <a:off x="4139950" y="-3951313"/>
            <a:ext cx="864097" cy="914400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872208" y="798820"/>
            <a:ext cx="55081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50" dirty="0">
                <a:latin typeface="Arial Narrow" pitchFamily="34" charset="0"/>
              </a:rPr>
              <a:t>Projekt </a:t>
            </a:r>
            <a:r>
              <a:rPr lang="pl-PL" sz="1050" dirty="0" smtClean="0">
                <a:latin typeface="Arial Narrow" pitchFamily="34" charset="0"/>
              </a:rPr>
              <a:t>współfinansowany </a:t>
            </a:r>
            <a:r>
              <a:rPr lang="pl-PL" sz="1050" dirty="0">
                <a:latin typeface="Arial Narrow" pitchFamily="34" charset="0"/>
              </a:rPr>
              <a:t>ze środków Unii Europejskiej </a:t>
            </a:r>
            <a:r>
              <a:rPr lang="pl-PL" sz="1050" dirty="0" smtClean="0">
                <a:latin typeface="Arial Narrow" pitchFamily="34" charset="0"/>
              </a:rPr>
              <a:t> w </a:t>
            </a:r>
            <a:r>
              <a:rPr lang="pl-PL" sz="1050" dirty="0">
                <a:latin typeface="Arial Narrow" pitchFamily="34" charset="0"/>
              </a:rPr>
              <a:t>ramach Europejskiego Funduszu Społecznego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45" y="344515"/>
            <a:ext cx="1608656" cy="42836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5858"/>
            <a:ext cx="1800200" cy="579303"/>
          </a:xfrm>
          <a:prstGeom prst="rect">
            <a:avLst/>
          </a:prstGeom>
        </p:spPr>
      </p:pic>
      <p:pic>
        <p:nvPicPr>
          <p:cNvPr id="38" name="Picture 3" descr="X:\darian\grafika\komisja krajowa\konstruktywny dialog3\logo k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88908"/>
            <a:ext cx="1296145" cy="508692"/>
          </a:xfrm>
          <a:prstGeom prst="rect">
            <a:avLst/>
          </a:prstGeom>
          <a:noFill/>
        </p:spPr>
      </p:pic>
      <p:sp>
        <p:nvSpPr>
          <p:cNvPr id="26" name="Prostokąt 25"/>
          <p:cNvSpPr/>
          <p:nvPr/>
        </p:nvSpPr>
        <p:spPr>
          <a:xfrm>
            <a:off x="1133872" y="4005064"/>
            <a:ext cx="698477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algn="ctr"/>
            <a:r>
              <a:rPr lang="pl-PL" sz="3200" b="1" dirty="0" smtClean="0">
                <a:solidFill>
                  <a:srgbClr val="002060"/>
                </a:solidFill>
              </a:rPr>
              <a:t>Wzmocnienie potencjału instytucjonalnego NSZZ „Solidarność”</a:t>
            </a:r>
          </a:p>
          <a:p>
            <a:pPr algn="ctr"/>
            <a:r>
              <a:rPr lang="pl-PL" sz="3200" b="1" dirty="0" smtClean="0">
                <a:solidFill>
                  <a:srgbClr val="002060"/>
                </a:solidFill>
                <a:latin typeface="Arial Narrow" pitchFamily="34" charset="0"/>
              </a:rPr>
              <a:t>Konferencja, Toruń - 16 czerwca 2015 </a:t>
            </a:r>
          </a:p>
          <a:p>
            <a:pPr algn="ctr"/>
            <a:endParaRPr lang="pl-PL" sz="3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107504" y="6382489"/>
            <a:ext cx="89389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 smtClean="0">
                <a:solidFill>
                  <a:schemeClr val="bg1"/>
                </a:solidFill>
              </a:rPr>
              <a:t>Komisja Krajowa NSZZ „Solidarność” DZIAŁ PROGRAMÓW EUROPEJSKICH, ul. Wały Piastowskie 24, 80-855 Gdańsk, Tel. (+48 58) 308 42 41, </a:t>
            </a:r>
            <a:r>
              <a:rPr lang="pl-PL" sz="1100" dirty="0" err="1" smtClean="0">
                <a:solidFill>
                  <a:schemeClr val="bg1"/>
                </a:solidFill>
              </a:rPr>
              <a:t>Fax</a:t>
            </a:r>
            <a:r>
              <a:rPr lang="pl-PL" sz="1100" dirty="0" smtClean="0">
                <a:solidFill>
                  <a:schemeClr val="bg1"/>
                </a:solidFill>
              </a:rPr>
              <a:t>: (+48 58) 308 42 11</a:t>
            </a:r>
          </a:p>
          <a:p>
            <a:pPr algn="ctr"/>
            <a:r>
              <a:rPr lang="pl-PL" sz="1100" dirty="0" smtClean="0">
                <a:solidFill>
                  <a:schemeClr val="bg1"/>
                </a:solidFill>
              </a:rPr>
              <a:t>e-mail: programy.europejskie@solidarnosc.org.pl ,  www.solidarnosc.org.pl/dialog</a:t>
            </a:r>
            <a:endParaRPr lang="pl-PL" sz="1100" dirty="0">
              <a:solidFill>
                <a:schemeClr val="bg1"/>
              </a:solidFill>
            </a:endParaRPr>
          </a:p>
        </p:txBody>
      </p:sp>
      <p:pic>
        <p:nvPicPr>
          <p:cNvPr id="37" name="Picture 2" descr="X:\darian\grafika\komisja krajowa\konstruktywny dialog3\logo-kd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7972" y="1484784"/>
            <a:ext cx="2486217" cy="2088232"/>
          </a:xfrm>
          <a:prstGeom prst="rect">
            <a:avLst/>
          </a:prstGeom>
          <a:noFill/>
        </p:spPr>
      </p:pic>
      <p:sp>
        <p:nvSpPr>
          <p:cNvPr id="13" name="Rectangle 3"/>
          <p:cNvSpPr/>
          <p:nvPr/>
        </p:nvSpPr>
        <p:spPr>
          <a:xfrm rot="5400000">
            <a:off x="4427981" y="1357533"/>
            <a:ext cx="288033" cy="914400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578551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002060"/>
                </a:solidFill>
              </a:rPr>
              <a:t>CZŁOWIEK – najlepsza inwestycja</a:t>
            </a:r>
            <a:endParaRPr lang="pl-PL" sz="11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4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92088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Arial" charset="0"/>
                <a:cs typeface="Arial" charset="0"/>
              </a:rPr>
              <a:t>Współczynnik dzietności w latach 1990-2012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pl-PL" dirty="0" smtClean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  <a:p>
            <a:pPr lvl="8"/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73238"/>
            <a:ext cx="77041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84213" y="2967335"/>
            <a:ext cx="77041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dirty="0" smtClean="0"/>
              <a:t>Źródło</a:t>
            </a:r>
            <a:r>
              <a:rPr lang="pl-PL" dirty="0"/>
              <a:t>: www.stat.gov.pl - podstawowe informacje o rozwoju demograficznym Polski do 2013 roku – urodzenia i dzietność kobiet, s. 4.</a:t>
            </a:r>
          </a:p>
        </p:txBody>
      </p:sp>
    </p:spTree>
    <p:extLst>
      <p:ext uri="{BB962C8B-B14F-4D97-AF65-F5344CB8AC3E}">
        <p14:creationId xmlns:p14="http://schemas.microsoft.com/office/powerpoint/2010/main" val="3061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>
            <a:noAutofit/>
          </a:bodyPr>
          <a:lstStyle/>
          <a:p>
            <a:pPr>
              <a:tabLst>
                <a:tab pos="630238" algn="l"/>
              </a:tabLst>
            </a:pPr>
            <a:r>
              <a:rPr lang="pl-PL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Urodzenia żywe według wieku matki w latach 1990-2012</a:t>
            </a:r>
            <a:r>
              <a:rPr lang="pl-PL" sz="2000" dirty="0">
                <a:solidFill>
                  <a:srgbClr val="17375E"/>
                </a:solidFill>
                <a:latin typeface="Arial" charset="0"/>
                <a:cs typeface="Arial" charset="0"/>
              </a:rPr>
              <a:t> </a:t>
            </a:r>
            <a:endParaRPr lang="pl-PL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3350" y="1655121"/>
            <a:ext cx="7017300" cy="4416121"/>
          </a:xfrm>
        </p:spPr>
      </p:pic>
      <p:sp>
        <p:nvSpPr>
          <p:cNvPr id="5" name="Prostokąt 4"/>
          <p:cNvSpPr/>
          <p:nvPr/>
        </p:nvSpPr>
        <p:spPr>
          <a:xfrm>
            <a:off x="0" y="2967335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Źródło</a:t>
            </a:r>
            <a:r>
              <a:rPr lang="pl-PL" dirty="0"/>
              <a:t>: www.stat.gov.pl - podstawowe informacje o rozwoju demograficznym Polski do 2013 roku – urodzenia i dzietność kobiet, s. 6.</a:t>
            </a:r>
          </a:p>
        </p:txBody>
      </p:sp>
    </p:spTree>
    <p:extLst>
      <p:ext uri="{BB962C8B-B14F-4D97-AF65-F5344CB8AC3E}">
        <p14:creationId xmlns:p14="http://schemas.microsoft.com/office/powerpoint/2010/main" val="3061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76064"/>
          </a:xfrm>
        </p:spPr>
        <p:txBody>
          <a:bodyPr>
            <a:noAutofit/>
          </a:bodyPr>
          <a:lstStyle/>
          <a:p>
            <a:r>
              <a:rPr lang="pl-PL" sz="2000" b="1" dirty="0">
                <a:solidFill>
                  <a:srgbClr val="17375E"/>
                </a:solidFill>
                <a:latin typeface="Arial" charset="0"/>
                <a:cs typeface="Arial" charset="0"/>
              </a:rPr>
              <a:t>Prognozowana liczba urodzeń w Polsce do 2035 roku (w tys.)</a:t>
            </a:r>
            <a:endParaRPr lang="pl-PL" sz="3500" b="1" dirty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601942"/>
            <a:ext cx="8229600" cy="3870016"/>
          </a:xfrm>
        </p:spPr>
      </p:pic>
      <p:sp>
        <p:nvSpPr>
          <p:cNvPr id="5" name="Prostokąt 4"/>
          <p:cNvSpPr/>
          <p:nvPr/>
        </p:nvSpPr>
        <p:spPr>
          <a:xfrm>
            <a:off x="2558468" y="3244334"/>
            <a:ext cx="402706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Źródło</a:t>
            </a:r>
            <a:r>
              <a:rPr lang="pl-PL" dirty="0"/>
              <a:t>: Prognoza ludności na lata 2008-2035 </a:t>
            </a:r>
          </a:p>
        </p:txBody>
      </p:sp>
    </p:spTree>
    <p:extLst>
      <p:ext uri="{BB962C8B-B14F-4D97-AF65-F5344CB8AC3E}">
        <p14:creationId xmlns:p14="http://schemas.microsoft.com/office/powerpoint/2010/main" val="3061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Arial" charset="0"/>
                <a:cs typeface="Arial" charset="0"/>
              </a:rPr>
              <a:t>Prognozowane trwanie życia w Polsce do 2035 roku</a:t>
            </a:r>
            <a:r>
              <a:rPr lang="pl-PL" sz="2400" dirty="0">
                <a:latin typeface="Arial" charset="0"/>
                <a:cs typeface="Arial" charset="0"/>
              </a:rPr>
              <a:t> 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>
              <a:solidFill>
                <a:schemeClr val="accent1"/>
              </a:solidFill>
            </a:endParaRPr>
          </a:p>
          <a:p>
            <a:pPr lvl="8"/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73238"/>
            <a:ext cx="7920038" cy="417195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558468" y="3244334"/>
            <a:ext cx="402706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Źródło</a:t>
            </a:r>
            <a:r>
              <a:rPr lang="pl-PL" dirty="0"/>
              <a:t>: Prognoza ludności na lata 2008-2035 </a:t>
            </a:r>
          </a:p>
        </p:txBody>
      </p:sp>
    </p:spTree>
    <p:extLst>
      <p:ext uri="{BB962C8B-B14F-4D97-AF65-F5344CB8AC3E}">
        <p14:creationId xmlns:p14="http://schemas.microsoft.com/office/powerpoint/2010/main" val="3061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BYE </a:t>
            </a:r>
            <a:r>
              <a:rPr lang="pl-PL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BYE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BABY BOOM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309634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None/>
            </a:pPr>
            <a:endParaRPr lang="pl-PL" dirty="0" smtClean="0">
              <a:solidFill>
                <a:schemeClr val="accent1"/>
              </a:solidFill>
            </a:endParaRPr>
          </a:p>
          <a:p>
            <a:pPr marL="0" indent="0">
              <a:tabLst>
                <a:tab pos="0" algn="l"/>
              </a:tabLst>
            </a:pPr>
            <a:r>
              <a:rPr lang="pl-PL" dirty="0"/>
              <a:t>Statystycznie, każda kobieta w Unii Europejskiej wydaje na świat średnio 1,52 dziecka. W Polsce 1,3 (12 miejsce od końca na 228 państw) </a:t>
            </a:r>
          </a:p>
          <a:p>
            <a:pPr marL="0" indent="0">
              <a:tabLst>
                <a:tab pos="0" algn="l"/>
              </a:tabLst>
            </a:pPr>
            <a:r>
              <a:rPr lang="pl-PL" dirty="0"/>
              <a:t> Aby liczyć na całkowite odtwarzanie się populacji liczba dzieci przypadająca na jedną kobietę w wieku rozrodczym, musiałby wzrosnąć do 2,14 </a:t>
            </a:r>
          </a:p>
          <a:p>
            <a:pPr marL="0" indent="0">
              <a:tabLst>
                <a:tab pos="0" algn="l"/>
              </a:tabLst>
            </a:pPr>
            <a:r>
              <a:rPr lang="pl-PL" dirty="0"/>
              <a:t> Obecnie w Europie panuje ujemny przyrost naturalny, oznacza to, iż codziennie więcej ludzi umiera niż się rodzi</a:t>
            </a:r>
          </a:p>
          <a:p>
            <a:pPr marL="0" indent="0">
              <a:tabLst>
                <a:tab pos="0" algn="l"/>
              </a:tabLst>
            </a:pPr>
            <a:r>
              <a:rPr lang="pl-PL" dirty="0"/>
              <a:t>Spadek rozrodczości w ciągu kilku ostatnich dziesięcioleci nastąpił po powojennym okresie gwałtownego wyżu demograficznego, tak zwanego "baby boomu". Dzieci narodzone w tym czasie to pokolenie dzisiejszych 50-60-latków, nieuchronnie zmierzające w stronę wieku emerytalnego</a:t>
            </a:r>
            <a:endParaRPr lang="pl-P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pl-PL" dirty="0" smtClean="0"/>
          </a:p>
          <a:p>
            <a:pPr lvl="8"/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105068"/>
            <a:ext cx="3635895" cy="278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rzałka w prawo 4"/>
          <p:cNvSpPr/>
          <p:nvPr/>
        </p:nvSpPr>
        <p:spPr>
          <a:xfrm>
            <a:off x="3635896" y="5013176"/>
            <a:ext cx="151216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BYE </a:t>
            </a:r>
            <a:r>
              <a:rPr lang="pl-PL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BYE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BABY BOOM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1779" y="4077072"/>
            <a:ext cx="401222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1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Polityka rodzinna w Polsce skierowana na poprawę kondycji i jakości życia polskich rodzin – wyzwanie trzecie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</a:pPr>
            <a:r>
              <a:rPr lang="pl-PL" b="1" u="sng" dirty="0"/>
              <a:t>Sytuacja bytowa rodzin - realia</a:t>
            </a:r>
          </a:p>
          <a:p>
            <a:r>
              <a:rPr lang="pl-PL" b="1" dirty="0"/>
              <a:t>Niskie minimalne miesięczne wynagrodzenie</a:t>
            </a:r>
          </a:p>
          <a:p>
            <a:r>
              <a:rPr lang="pl-PL" b="1" dirty="0"/>
              <a:t>Niski dochód rozporządzalny w gospodarstwach domowych</a:t>
            </a:r>
          </a:p>
          <a:p>
            <a:r>
              <a:rPr lang="pl-PL" b="1" dirty="0"/>
              <a:t>Minimum socjalne i egzystencji</a:t>
            </a:r>
          </a:p>
          <a:p>
            <a:r>
              <a:rPr lang="pl-PL" b="1" dirty="0" err="1"/>
              <a:t>Pozaubezpieczeniowe</a:t>
            </a:r>
            <a:r>
              <a:rPr lang="pl-PL" b="1" dirty="0"/>
              <a:t> świadczenia socjalne - selektywność</a:t>
            </a:r>
          </a:p>
          <a:p>
            <a:pPr>
              <a:buFont typeface="Arial" charset="0"/>
              <a:buNone/>
            </a:pPr>
            <a:r>
              <a:rPr lang="pl-PL" b="1" u="sng" dirty="0"/>
              <a:t>Jakość życia rodzin (wg. Drugiego Europejskiego Badania jakości życia)</a:t>
            </a:r>
          </a:p>
          <a:p>
            <a:r>
              <a:rPr lang="pl-PL" b="1" dirty="0"/>
              <a:t>Stabilna sytuacja mieszkaniowa w gospodarstwie domowym</a:t>
            </a:r>
          </a:p>
          <a:p>
            <a:r>
              <a:rPr lang="pl-PL" b="1" dirty="0"/>
              <a:t>Wsparcie i udział w kontaktach społecznych i źródłach wsparcia</a:t>
            </a:r>
          </a:p>
          <a:p>
            <a:r>
              <a:rPr lang="pl-PL" b="1" dirty="0"/>
              <a:t>Uregulowany i stabilny status zawodowy</a:t>
            </a:r>
          </a:p>
          <a:p>
            <a:r>
              <a:rPr lang="pl-PL" b="1" dirty="0"/>
              <a:t>Równowaga między pracą i życiem rodzinnym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079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Wskaźnik zadowolenia z życia w % osób w wieku 16 lat i więcej</a:t>
            </a:r>
          </a:p>
        </p:txBody>
      </p:sp>
      <p:graphicFrame>
        <p:nvGraphicFramePr>
          <p:cNvPr id="4" name="Symbol zastępczy zawartośc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379063"/>
              </p:ext>
            </p:extLst>
          </p:nvPr>
        </p:nvGraphicFramePr>
        <p:xfrm>
          <a:off x="1115616" y="1052736"/>
          <a:ext cx="6696744" cy="511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kument" r:id="rId3" imgW="5764594" imgH="7607707" progId="Word.Document.8">
                  <p:embed/>
                </p:oleObj>
              </mc:Choice>
              <mc:Fallback>
                <p:oleObj name="Dokument" r:id="rId3" imgW="5764594" imgH="7607707" progId="Word.Documen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052736"/>
                        <a:ext cx="6696744" cy="5113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92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Finansowanie polityki rodzinnej w Polsce i polityka budżetowa w tym zakresie – wyzwanie czwarte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/>
              <a:t>Polska strategia finansowania? Marnowanie czasu na decyzje </a:t>
            </a:r>
          </a:p>
          <a:p>
            <a:pPr>
              <a:buNone/>
            </a:pPr>
            <a:endParaRPr lang="pl-PL" dirty="0"/>
          </a:p>
          <a:p>
            <a:r>
              <a:rPr lang="pl-PL" dirty="0"/>
              <a:t>Wg NIK 50 mld idzie na rodzinę (3% PKB) </a:t>
            </a:r>
          </a:p>
          <a:p>
            <a:r>
              <a:rPr lang="pl-PL" dirty="0"/>
              <a:t>Dyspozytorami tych pieniędzy jest 8 Ministerstw </a:t>
            </a:r>
          </a:p>
          <a:p>
            <a:r>
              <a:rPr lang="pl-PL" dirty="0"/>
              <a:t>Mamy 50 tytułów budżetowych na wspieranie rodziny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8765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charset="0"/>
                <a:cs typeface="Arial" charset="0"/>
              </a:rPr>
              <a:t>Jak państwo pomaga rodzinie</a:t>
            </a:r>
            <a:endParaRPr lang="pl-PL" sz="2000" dirty="0"/>
          </a:p>
        </p:txBody>
      </p:sp>
      <p:pic>
        <p:nvPicPr>
          <p:cNvPr id="4" name="Picture 3" descr="1594143-jak-panstwo-pomaga-rodzin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1" y="915282"/>
            <a:ext cx="6364278" cy="5210882"/>
          </a:xfrm>
        </p:spPr>
      </p:pic>
    </p:spTree>
    <p:extLst>
      <p:ext uri="{BB962C8B-B14F-4D97-AF65-F5344CB8AC3E}">
        <p14:creationId xmlns:p14="http://schemas.microsoft.com/office/powerpoint/2010/main" val="342402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Polityka rodzinna w Polsce skierowana na nowy model rodzin– wyzwanie piąte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sz="1400" dirty="0" smtClean="0"/>
              <a:t>      Liczba </a:t>
            </a:r>
            <a:r>
              <a:rPr lang="pl-PL" sz="1400" dirty="0"/>
              <a:t>urodzeń pozamałżeńskich w Europie w 2012r. 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1800" dirty="0" smtClean="0"/>
              <a:t>http</a:t>
            </a:r>
            <a:r>
              <a:rPr lang="pl-PL" sz="1800" dirty="0"/>
              <a:t>://epp.eurostat.ec.europa.eu/tgm/mapToolClosed.do?tab=map&amp;init=1&amp;plugin=0&amp;language=en&amp;pcode=tps00018&amp;toolbox=types</a:t>
            </a:r>
          </a:p>
          <a:p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412776"/>
            <a:ext cx="567467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1"/>
                </a:solidFill>
              </a:rPr>
              <a:t/>
            </a:r>
            <a:br>
              <a:rPr lang="pl-PL" b="1" dirty="0">
                <a:solidFill>
                  <a:schemeClr val="accent1"/>
                </a:solidFill>
              </a:rPr>
            </a:br>
            <a:r>
              <a:rPr lang="pl-PL" b="1" dirty="0" smtClean="0">
                <a:solidFill>
                  <a:schemeClr val="accent1"/>
                </a:solidFill>
              </a:rPr>
              <a:t/>
            </a:r>
            <a:br>
              <a:rPr lang="pl-PL" b="1" dirty="0" smtClean="0">
                <a:solidFill>
                  <a:schemeClr val="accent1"/>
                </a:solidFill>
              </a:rPr>
            </a:br>
            <a:r>
              <a:rPr lang="pl-PL" b="1" dirty="0">
                <a:solidFill>
                  <a:schemeClr val="accent1"/>
                </a:solidFill>
              </a:rPr>
              <a:t/>
            </a:r>
            <a:br>
              <a:rPr lang="pl-PL" b="1" dirty="0">
                <a:solidFill>
                  <a:schemeClr val="accent1"/>
                </a:solidFill>
              </a:rPr>
            </a:br>
            <a:r>
              <a:rPr lang="pl-PL" b="1" dirty="0" smtClean="0">
                <a:solidFill>
                  <a:schemeClr val="accent1"/>
                </a:solidFill>
              </a:rPr>
              <a:t/>
            </a:r>
            <a:br>
              <a:rPr lang="pl-PL" b="1" dirty="0" smtClean="0">
                <a:solidFill>
                  <a:schemeClr val="accent1"/>
                </a:solidFill>
              </a:rPr>
            </a:br>
            <a:r>
              <a:rPr lang="pl-PL" b="1" dirty="0">
                <a:solidFill>
                  <a:schemeClr val="accent1"/>
                </a:solidFill>
              </a:rPr>
              <a:t/>
            </a:r>
            <a:br>
              <a:rPr lang="pl-PL" b="1" dirty="0">
                <a:solidFill>
                  <a:schemeClr val="accent1"/>
                </a:solidFill>
              </a:rPr>
            </a:br>
            <a:r>
              <a:rPr lang="pl-PL" b="1" dirty="0" smtClean="0">
                <a:solidFill>
                  <a:schemeClr val="accent1"/>
                </a:solidFill>
              </a:rPr>
              <a:t/>
            </a:r>
            <a:br>
              <a:rPr lang="pl-PL" b="1" dirty="0" smtClean="0">
                <a:solidFill>
                  <a:schemeClr val="accent1"/>
                </a:solidFill>
              </a:rPr>
            </a:br>
            <a:r>
              <a:rPr lang="pl-PL" b="1" dirty="0">
                <a:solidFill>
                  <a:schemeClr val="accent1"/>
                </a:solidFill>
              </a:rPr>
              <a:t/>
            </a:r>
            <a:br>
              <a:rPr lang="pl-PL" b="1" dirty="0">
                <a:solidFill>
                  <a:schemeClr val="accent1"/>
                </a:solidFill>
              </a:rPr>
            </a:br>
            <a:r>
              <a:rPr lang="pl-PL" b="1" dirty="0" smtClean="0">
                <a:solidFill>
                  <a:schemeClr val="accent1"/>
                </a:solidFill>
              </a:rPr>
              <a:t>Polityka </a:t>
            </a:r>
            <a:r>
              <a:rPr lang="pl-PL" b="1" dirty="0">
                <a:solidFill>
                  <a:schemeClr val="accent1"/>
                </a:solidFill>
              </a:rPr>
              <a:t>rodzinna - rekomendacje</a:t>
            </a:r>
            <a:br>
              <a:rPr lang="pl-PL" b="1" dirty="0">
                <a:solidFill>
                  <a:schemeClr val="accent1"/>
                </a:solidFill>
              </a:rPr>
            </a:b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pl-PL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pl-PL" dirty="0" smtClean="0">
              <a:solidFill>
                <a:schemeClr val="accent1"/>
              </a:solidFill>
            </a:endParaRPr>
          </a:p>
          <a:p>
            <a:endParaRPr lang="pl-PL" dirty="0" smtClean="0">
              <a:solidFill>
                <a:schemeClr val="accent1"/>
              </a:solidFill>
            </a:endParaRPr>
          </a:p>
          <a:p>
            <a:endParaRPr lang="pl-PL" dirty="0" smtClean="0">
              <a:solidFill>
                <a:schemeClr val="accent1"/>
              </a:solidFill>
            </a:endParaRPr>
          </a:p>
          <a:p>
            <a:endParaRPr lang="pl-PL" dirty="0" smtClean="0">
              <a:solidFill>
                <a:schemeClr val="accent1"/>
              </a:solidFill>
            </a:endParaRPr>
          </a:p>
          <a:p>
            <a:endParaRPr lang="pl-PL" dirty="0">
              <a:solidFill>
                <a:schemeClr val="accent1"/>
              </a:solidFill>
            </a:endParaRPr>
          </a:p>
          <a:p>
            <a:pPr marL="3657600" lvl="8" indent="0">
              <a:buNone/>
            </a:pPr>
            <a:endParaRPr lang="pl-PL" dirty="0" smtClean="0">
              <a:solidFill>
                <a:schemeClr val="accent1"/>
              </a:solidFill>
            </a:endParaRPr>
          </a:p>
          <a:p>
            <a:pPr marL="3657600" lvl="8" indent="0">
              <a:buNone/>
            </a:pPr>
            <a:r>
              <a:rPr lang="pl-PL" dirty="0">
                <a:solidFill>
                  <a:schemeClr val="accent1"/>
                </a:solidFill>
              </a:rPr>
              <a:t> </a:t>
            </a:r>
            <a:r>
              <a:rPr lang="pl-PL" dirty="0" smtClean="0">
                <a:solidFill>
                  <a:schemeClr val="accent1"/>
                </a:solidFill>
              </a:rPr>
              <a:t>                                dr </a:t>
            </a:r>
            <a:r>
              <a:rPr lang="pl-PL" dirty="0">
                <a:solidFill>
                  <a:schemeClr val="accent1"/>
                </a:solidFill>
              </a:rPr>
              <a:t>Arkadiusz </a:t>
            </a:r>
            <a:r>
              <a:rPr lang="pl-PL" dirty="0" err="1">
                <a:solidFill>
                  <a:schemeClr val="accent1"/>
                </a:solidFill>
              </a:rPr>
              <a:t>Durasiewicz</a:t>
            </a:r>
            <a:endParaRPr lang="pl-P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/>
              <a:t>POSTMODERNISTYCZNA KONCEPCJA RODZICÓW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tabLst>
                <a:tab pos="0" algn="l"/>
              </a:tabLst>
            </a:pPr>
            <a:r>
              <a:rPr lang="pl-PL" sz="2000" dirty="0"/>
              <a:t>Coraz więcej dzieci rodzi się poza małżeństwem</a:t>
            </a:r>
          </a:p>
          <a:p>
            <a:pPr marL="0" indent="0">
              <a:tabLst>
                <a:tab pos="0" algn="l"/>
              </a:tabLst>
            </a:pPr>
            <a:r>
              <a:rPr lang="pl-PL" sz="2000" dirty="0"/>
              <a:t> Spadek liczby zawieranych małżeństw</a:t>
            </a:r>
          </a:p>
          <a:p>
            <a:pPr marL="0" indent="0">
              <a:tabLst>
                <a:tab pos="0" algn="l"/>
              </a:tabLst>
            </a:pPr>
            <a:r>
              <a:rPr lang="pl-PL" sz="2000" dirty="0"/>
              <a:t> Wzrost liczby rozwodów</a:t>
            </a:r>
          </a:p>
          <a:p>
            <a:pPr marL="0" indent="0">
              <a:tabLst>
                <a:tab pos="0" algn="l"/>
              </a:tabLst>
            </a:pPr>
            <a:r>
              <a:rPr lang="pl-PL" sz="2000" dirty="0"/>
              <a:t> Różnorodność związków</a:t>
            </a:r>
          </a:p>
          <a:p>
            <a:pPr marL="0" indent="0">
              <a:tabLst>
                <a:tab pos="0" algn="l"/>
              </a:tabLst>
            </a:pPr>
            <a:r>
              <a:rPr lang="pl-PL" sz="2000" dirty="0"/>
              <a:t> Zmiana priorytetów w rodzinach (najpierw wykształcenia, dobrze płatna i stabilna praca, własne mieszkanie, samochód….potem może dzieci)</a:t>
            </a:r>
          </a:p>
          <a:p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3347864" cy="23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068960"/>
            <a:ext cx="3384376" cy="19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6552" y="4440917"/>
            <a:ext cx="3088838" cy="241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8160" y="4972672"/>
            <a:ext cx="3528392" cy="188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07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Nowe związki - partnerskie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pl-PL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rosnąca częstotliwość alternatywnych form tworzenia rodziny -  związków </a:t>
            </a:r>
            <a:r>
              <a:rPr lang="pl-PL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kohabitacyjnych</a:t>
            </a:r>
            <a:r>
              <a:rPr lang="pl-PL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oraz typu LAT (</a:t>
            </a:r>
            <a:r>
              <a:rPr lang="pl-PL" sz="2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Living-Apart-Together</a:t>
            </a:r>
            <a:r>
              <a:rPr lang="pl-PL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pl-PL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24,8%</a:t>
            </a:r>
            <a:r>
              <a:rPr lang="pl-PL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w 2012r. (GUS) – w 1990r. – </a:t>
            </a:r>
            <a:r>
              <a:rPr lang="pl-PL" sz="24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6,2%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endParaRPr lang="pl-PL" sz="24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pl-PL" sz="2400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Według województw: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zachodniopomorskie – </a:t>
            </a:r>
            <a:r>
              <a:rPr lang="pl-PL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37,5%</a:t>
            </a: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i lubuskie – </a:t>
            </a:r>
            <a:r>
              <a:rPr lang="pl-PL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36,4%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małopolskim – </a:t>
            </a:r>
            <a:r>
              <a:rPr lang="pl-PL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10,%</a:t>
            </a: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i podkarpackim – </a:t>
            </a:r>
            <a:r>
              <a:rPr lang="pl-PL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11%.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pl-PL" sz="2400" i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Według miast – dominują: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pl-PL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Łódź</a:t>
            </a: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(29,9%), </a:t>
            </a:r>
            <a:r>
              <a:rPr lang="pl-PL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Poznań </a:t>
            </a: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(25,4%), </a:t>
            </a:r>
            <a:r>
              <a:rPr lang="pl-PL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Wrocław</a:t>
            </a: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(24,1%), </a:t>
            </a:r>
            <a:r>
              <a:rPr lang="pl-PL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Warszawa</a:t>
            </a: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(20%).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endParaRPr lang="pl-PL" sz="240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pl-PL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wzrost liczby separacji i rozwodów.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49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GODZENIE ŻYCIA ZAWODOWEGO I RODZINNEGO</a:t>
            </a:r>
            <a:br>
              <a:rPr lang="pl-PL" sz="3200" dirty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Aft>
                <a:spcPct val="0"/>
              </a:spcAft>
              <a:buFont typeface="Arial" charset="0"/>
              <a:buChar char="•"/>
              <a:tabLst>
                <a:tab pos="0" algn="l"/>
              </a:tabLst>
            </a:pPr>
            <a:r>
              <a:rPr lang="pl-PL" sz="20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osiąganie równouprawnienia płci;</a:t>
            </a:r>
            <a:endParaRPr lang="pl-PL" sz="19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Font typeface="Arial" charset="0"/>
              <a:buChar char="•"/>
              <a:tabLst>
                <a:tab pos="0" algn="l"/>
              </a:tabLst>
            </a:pPr>
            <a:r>
              <a:rPr lang="pl-PL" sz="19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zwiększanie uczestnictwa kobiet w rynku pracy;</a:t>
            </a:r>
            <a:endParaRPr lang="pl-PL" sz="19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Font typeface="Arial" charset="0"/>
              <a:buChar char="•"/>
              <a:tabLst>
                <a:tab pos="0" algn="l"/>
              </a:tabLst>
            </a:pPr>
            <a:r>
              <a:rPr lang="pl-PL" sz="19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promowaniu podziału obowiązków związanych z opieką nad dziećmi pomiędzy kobietami a mężczyznami;</a:t>
            </a:r>
            <a:endParaRPr lang="pl-PL" sz="19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Font typeface="Arial" charset="0"/>
              <a:buChar char="•"/>
              <a:tabLst>
                <a:tab pos="0" algn="l"/>
              </a:tabLst>
            </a:pPr>
            <a:r>
              <a:rPr lang="pl-PL" sz="19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Elastyczne formy pracy, darmowe żłobki, przedszkola, </a:t>
            </a:r>
            <a:r>
              <a:rPr lang="pl-PL" sz="1900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flexicurity</a:t>
            </a:r>
            <a:endParaRPr lang="pl-PL" sz="19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400" y="3501008"/>
            <a:ext cx="261415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26919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208" y="4437112"/>
            <a:ext cx="339079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02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>
                <a:latin typeface="Arial" pitchFamily="34" charset="0"/>
                <a:cs typeface="Arial" pitchFamily="34" charset="0"/>
              </a:rPr>
              <a:t>STRATEGIA DEMOGRAFICZNA</a:t>
            </a:r>
            <a:r>
              <a:rPr lang="pl-PL" sz="24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l-PL" sz="24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lvl="0" indent="0" fontAlgn="base">
              <a:spcAft>
                <a:spcPct val="0"/>
              </a:spcAft>
              <a:buNone/>
              <a:tabLst>
                <a:tab pos="0" algn="l"/>
              </a:tabLst>
            </a:pP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Obecnie są kraje, które opracowują nowe metody walki z niekorzystną sytuacją demograficzną w postaci strategii demograficznych (Bułgaria, Niemcy, Holandia). W strategiach zawarte są różne instrumenty wsparcia na rzecz osób młodych, rodzin i osób starszych w ramach wszystkich polityk publicznych (polityka rodzinna, mieszkaniowa, zatrudnieniowa, wynagrodzeniowa, ochrony zdrowia, edukacyjna, migracyjna)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543755"/>
            <a:ext cx="5220072" cy="327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8887"/>
            <a:ext cx="3730247" cy="18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lewo i w górę 5"/>
          <p:cNvSpPr/>
          <p:nvPr/>
        </p:nvSpPr>
        <p:spPr>
          <a:xfrm rot="5400000">
            <a:off x="2231771" y="5071492"/>
            <a:ext cx="980728" cy="201622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17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KONKLUZJE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Istnieje instrumentarium (naukowe) dla Demograficznej Strategii Polski, ale odpowiedzialne chcą być regiony, 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Potrzeba wykorzystania doświadczeń Opolszczyzny (najsilniejsze procesy depopulacyjne), 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Potrzeba wykorzystania doświadczeń innych krajów, 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Strategia demograficzna to zespół celów, rozwiązań prawnych i finansowych rozpisanych na lata i geograficzne obszary. 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pl-PL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Dla strategii trzeba zdefiniować rolę PAŃSTWA i REGIONÓW. 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 1914 r. Polacy nie mieli jeszcze swojego Państwa – </a:t>
            </a:r>
            <a:b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 2114 r. Państwo może już nie mieć Polaków</a:t>
            </a:r>
            <a:r>
              <a:rPr lang="pl-PL" sz="2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fontAlgn="base">
              <a:spcAft>
                <a:spcPct val="0"/>
              </a:spcAft>
              <a:buNone/>
            </a:pPr>
            <a:endParaRPr lang="pl-PL" sz="28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48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tabLst>
                <a:tab pos="0" algn="l"/>
              </a:tabLst>
            </a:pPr>
            <a:r>
              <a:rPr lang="pl-PL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KAŻDY NOWONARODZONY OBYWATEL TRAKTOWANY </a:t>
            </a:r>
            <a:br>
              <a:rPr lang="pl-PL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W KATEGORII DOBRA PUBLICZNEGO</a:t>
            </a:r>
            <a:br>
              <a:rPr lang="pl-PL" sz="24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556" y="1700808"/>
            <a:ext cx="6779796" cy="405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618115" y="3244334"/>
            <a:ext cx="5907772" cy="3293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</a:tabLst>
            </a:pPr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</a:tabLst>
            </a:pPr>
            <a:endParaRPr lang="pl-PL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</a:tabLst>
            </a:pPr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</a:tabLst>
            </a:pPr>
            <a:endParaRPr lang="pl-PL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</a:tabLst>
            </a:pPr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</a:tabLst>
            </a:pPr>
            <a:endParaRPr lang="pl-PL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</a:tabLst>
            </a:pPr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</a:tabLst>
            </a:pPr>
            <a:endParaRPr lang="pl-PL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</a:tabLst>
            </a:pPr>
            <a:endParaRPr lang="pl-PL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</a:tabLst>
            </a:pPr>
            <a:endParaRPr lang="pl-PL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0" algn="l"/>
              </a:tabLst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WSPÓŁPRACA MIĘDZYPOKOLENIOWA</a:t>
            </a:r>
          </a:p>
        </p:txBody>
      </p:sp>
    </p:spTree>
    <p:extLst>
      <p:ext uri="{BB962C8B-B14F-4D97-AF65-F5344CB8AC3E}">
        <p14:creationId xmlns:p14="http://schemas.microsoft.com/office/powerpoint/2010/main" val="11655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DZIĘKUJĘ ZA UWAGĘ</a:t>
            </a:r>
            <a:endParaRPr lang="pl-PL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47" y="1600200"/>
            <a:ext cx="633750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7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pl-PL" sz="3500" b="1" dirty="0"/>
              <a:t>6 wyzwań (polityka rodzinna)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dirty="0" smtClean="0"/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pl-PL" sz="28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Wyzwanie </a:t>
            </a:r>
            <a:r>
              <a:rPr lang="pl-PL" sz="28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pierwsze – stan prawny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pl-PL" sz="28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Wyzwanie drugie – demografia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pl-PL" sz="28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Wyzwanie trzecie – kondycja i jakość życia polskich rodzin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pl-PL" sz="28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Wyzwanie czwarte – finansowanie polityki rodzinnej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pl-PL" sz="28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Wyzwanie piąte – model rodziny</a:t>
            </a:r>
          </a:p>
          <a:p>
            <a:pPr lvl="0" fontAlgn="base">
              <a:spcAft>
                <a:spcPct val="0"/>
              </a:spcAft>
              <a:buFont typeface="Arial" charset="0"/>
              <a:buChar char="•"/>
            </a:pPr>
            <a:r>
              <a:rPr lang="pl-PL" sz="28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Wyzwanie szóste – usługi społeczne na rzecz rodziny</a:t>
            </a:r>
          </a:p>
          <a:p>
            <a:pPr>
              <a:lnSpc>
                <a:spcPct val="150000"/>
              </a:lnSpc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lvl="8"/>
            <a:endParaRPr lang="pl-P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643" y="116632"/>
            <a:ext cx="8229600" cy="936104"/>
          </a:xfrm>
        </p:spPr>
        <p:txBody>
          <a:bodyPr>
            <a:noAutofit/>
          </a:bodyPr>
          <a:lstStyle/>
          <a:p>
            <a:r>
              <a:rPr lang="pl-PL" sz="3500" b="1" dirty="0"/>
              <a:t>Rodzina jako element polityki  demograficznej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</a:t>
            </a:r>
            <a:endParaRPr lang="pl-PL" b="1" dirty="0" smtClean="0"/>
          </a:p>
          <a:p>
            <a:endParaRPr lang="pl-PL" dirty="0">
              <a:solidFill>
                <a:schemeClr val="accent1"/>
              </a:solidFill>
            </a:endParaRPr>
          </a:p>
          <a:p>
            <a:pPr lvl="8"/>
            <a:endParaRPr lang="pl-PL" dirty="0">
              <a:solidFill>
                <a:schemeClr val="accent1"/>
              </a:solidFill>
            </a:endParaRPr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395536" y="836713"/>
            <a:ext cx="8136903" cy="4824536"/>
            <a:chOff x="1238" y="963"/>
            <a:chExt cx="12780" cy="8767"/>
          </a:xfrm>
        </p:grpSpPr>
        <p:sp>
          <p:nvSpPr>
            <p:cNvPr id="5" name="AutoShape 7"/>
            <p:cNvSpPr>
              <a:spLocks noChangeAspect="1" noChangeArrowheads="1"/>
            </p:cNvSpPr>
            <p:nvPr/>
          </p:nvSpPr>
          <p:spPr bwMode="auto">
            <a:xfrm>
              <a:off x="1238" y="963"/>
              <a:ext cx="12780" cy="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1238" y="1092"/>
              <a:ext cx="12780" cy="8638"/>
              <a:chOff x="1238" y="1066"/>
              <a:chExt cx="12780" cy="8639"/>
            </a:xfrm>
          </p:grpSpPr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2498" y="1426"/>
                <a:ext cx="3600" cy="7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900" b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Właściwy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Rectangle 10"/>
              <p:cNvSpPr>
                <a:spLocks noChangeArrowheads="1"/>
              </p:cNvSpPr>
              <p:nvPr/>
            </p:nvSpPr>
            <p:spPr bwMode="auto">
              <a:xfrm>
                <a:off x="9518" y="1426"/>
                <a:ext cx="3598" cy="7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900" b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Interdyscyplinarny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Oval 11"/>
              <p:cNvSpPr>
                <a:spLocks noChangeArrowheads="1"/>
              </p:cNvSpPr>
              <p:nvPr/>
            </p:nvSpPr>
            <p:spPr bwMode="auto">
              <a:xfrm>
                <a:off x="1778" y="2147"/>
                <a:ext cx="5040" cy="665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67709" tIns="33855" rIns="67709" bIns="3385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Oval 12"/>
              <p:cNvSpPr>
                <a:spLocks noChangeArrowheads="1"/>
              </p:cNvSpPr>
              <p:nvPr/>
            </p:nvSpPr>
            <p:spPr bwMode="auto">
              <a:xfrm>
                <a:off x="8798" y="2146"/>
                <a:ext cx="5220" cy="665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lIns="67709" tIns="33855" rIns="67709" bIns="3385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Rectangle 13"/>
              <p:cNvSpPr>
                <a:spLocks noChangeArrowheads="1"/>
              </p:cNvSpPr>
              <p:nvPr/>
            </p:nvSpPr>
            <p:spPr bwMode="auto">
              <a:xfrm>
                <a:off x="1778" y="4126"/>
                <a:ext cx="1080" cy="12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600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Metody zbierania danych demograficznych</a:t>
                </a:r>
                <a:endParaRPr lang="pl-PL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5918" y="4306"/>
                <a:ext cx="720" cy="10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6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„Czysta demografia”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2498" y="6106"/>
                <a:ext cx="3600" cy="107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7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Demografia matematyczna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70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70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7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Modele demograficzne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2858" y="7546"/>
                <a:ext cx="28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7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Prognozy demograficzne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Rectangle 17"/>
              <p:cNvSpPr>
                <a:spLocks noChangeArrowheads="1"/>
              </p:cNvSpPr>
              <p:nvPr/>
            </p:nvSpPr>
            <p:spPr bwMode="auto">
              <a:xfrm>
                <a:off x="10057" y="3586"/>
                <a:ext cx="1261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6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Demografia historyczna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1556" y="3586"/>
                <a:ext cx="1202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6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Biodemografia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Rectangle 19"/>
              <p:cNvSpPr>
                <a:spLocks noChangeArrowheads="1"/>
              </p:cNvSpPr>
              <p:nvPr/>
            </p:nvSpPr>
            <p:spPr bwMode="auto">
              <a:xfrm>
                <a:off x="9158" y="4486"/>
                <a:ext cx="1080" cy="53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6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Paleo-demografia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Rectangle 20"/>
              <p:cNvSpPr>
                <a:spLocks noChangeArrowheads="1"/>
              </p:cNvSpPr>
              <p:nvPr/>
            </p:nvSpPr>
            <p:spPr bwMode="auto">
              <a:xfrm>
                <a:off x="12398" y="4486"/>
                <a:ext cx="1079" cy="7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6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Geografia i ekologia ludności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Rectangle 21"/>
              <p:cNvSpPr>
                <a:spLocks noChangeArrowheads="1"/>
              </p:cNvSpPr>
              <p:nvPr/>
            </p:nvSpPr>
            <p:spPr bwMode="auto">
              <a:xfrm>
                <a:off x="12398" y="5566"/>
                <a:ext cx="1263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6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Demografia  gospodarcza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10418" y="5206"/>
                <a:ext cx="1800" cy="9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6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Demografia regionalna i wiedzy o jednostkach przestrzennych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Rectangle 23"/>
              <p:cNvSpPr>
                <a:spLocks noChangeArrowheads="1"/>
              </p:cNvSpPr>
              <p:nvPr/>
            </p:nvSpPr>
            <p:spPr bwMode="auto">
              <a:xfrm>
                <a:off x="10598" y="6466"/>
                <a:ext cx="1620" cy="1620"/>
              </a:xfrm>
              <a:prstGeom prst="rect">
                <a:avLst/>
              </a:prstGeom>
              <a:solidFill>
                <a:srgbClr val="0000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7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Demografia społeczna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60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60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70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Demografia rodziny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Rectangle 24"/>
              <p:cNvSpPr>
                <a:spLocks noChangeArrowheads="1"/>
              </p:cNvSpPr>
              <p:nvPr/>
            </p:nvSpPr>
            <p:spPr bwMode="auto">
              <a:xfrm>
                <a:off x="6638" y="8086"/>
                <a:ext cx="2519" cy="7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900" b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Teorie ludności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auto">
              <a:xfrm>
                <a:off x="6638" y="8986"/>
                <a:ext cx="2518" cy="7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900" b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Polityka ludnościowa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Rectangle 26"/>
              <p:cNvSpPr>
                <a:spLocks noChangeArrowheads="1"/>
              </p:cNvSpPr>
              <p:nvPr/>
            </p:nvSpPr>
            <p:spPr bwMode="auto">
              <a:xfrm>
                <a:off x="3218" y="3946"/>
                <a:ext cx="2337" cy="16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7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Analiza demograficzna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70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 sz="70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7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Analiza i ocena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7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brakujących i</a:t>
                </a:r>
                <a:r>
                  <a:rPr lang="pl-PL" sz="9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pl-PL" sz="70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niepełnych danych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>
                <a:off x="3397" y="4665"/>
                <a:ext cx="1981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3218" y="6646"/>
                <a:ext cx="21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 flipH="1">
                <a:off x="5558" y="4846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>
                <a:off x="5558" y="5206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>
                <a:off x="5558" y="4666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2858" y="4846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Line 33"/>
              <p:cNvSpPr>
                <a:spLocks noChangeShapeType="1"/>
              </p:cNvSpPr>
              <p:nvPr/>
            </p:nvSpPr>
            <p:spPr bwMode="auto">
              <a:xfrm flipH="1">
                <a:off x="2858" y="4486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Line 34"/>
              <p:cNvSpPr>
                <a:spLocks noChangeShapeType="1"/>
              </p:cNvSpPr>
              <p:nvPr/>
            </p:nvSpPr>
            <p:spPr bwMode="auto">
              <a:xfrm flipH="1">
                <a:off x="2858" y="5206"/>
                <a:ext cx="3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/>
            </p:nvSpPr>
            <p:spPr bwMode="auto">
              <a:xfrm flipV="1">
                <a:off x="5918" y="5386"/>
                <a:ext cx="1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6098" y="5386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Line 37"/>
              <p:cNvSpPr>
                <a:spLocks noChangeShapeType="1"/>
              </p:cNvSpPr>
              <p:nvPr/>
            </p:nvSpPr>
            <p:spPr bwMode="auto">
              <a:xfrm flipV="1">
                <a:off x="4298" y="5566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>
                <a:off x="4298" y="7186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Line 39"/>
              <p:cNvSpPr>
                <a:spLocks noChangeShapeType="1"/>
              </p:cNvSpPr>
              <p:nvPr/>
            </p:nvSpPr>
            <p:spPr bwMode="auto">
              <a:xfrm>
                <a:off x="10778" y="7186"/>
                <a:ext cx="1260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Rectangle 40"/>
              <p:cNvSpPr>
                <a:spLocks noChangeArrowheads="1"/>
              </p:cNvSpPr>
              <p:nvPr/>
            </p:nvSpPr>
            <p:spPr bwMode="auto">
              <a:xfrm>
                <a:off x="10058" y="2866"/>
                <a:ext cx="270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1000" i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Demografia opisowa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Rectangle 41"/>
              <p:cNvSpPr>
                <a:spLocks noChangeArrowheads="1"/>
              </p:cNvSpPr>
              <p:nvPr/>
            </p:nvSpPr>
            <p:spPr bwMode="auto">
              <a:xfrm>
                <a:off x="2858" y="2866"/>
                <a:ext cx="288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1000" i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Demografia formalna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>
                <a:off x="10778" y="4126"/>
                <a:ext cx="0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Line 43"/>
              <p:cNvSpPr>
                <a:spLocks noChangeShapeType="1"/>
              </p:cNvSpPr>
              <p:nvPr/>
            </p:nvSpPr>
            <p:spPr bwMode="auto">
              <a:xfrm>
                <a:off x="12038" y="4126"/>
                <a:ext cx="0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Line 44"/>
              <p:cNvSpPr>
                <a:spLocks noChangeShapeType="1"/>
              </p:cNvSpPr>
              <p:nvPr/>
            </p:nvSpPr>
            <p:spPr bwMode="auto">
              <a:xfrm flipH="1">
                <a:off x="12218" y="4846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Line 45"/>
              <p:cNvSpPr>
                <a:spLocks noChangeShapeType="1"/>
              </p:cNvSpPr>
              <p:nvPr/>
            </p:nvSpPr>
            <p:spPr bwMode="auto">
              <a:xfrm flipH="1">
                <a:off x="12218" y="5746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Line 46"/>
              <p:cNvSpPr>
                <a:spLocks noChangeShapeType="1"/>
              </p:cNvSpPr>
              <p:nvPr/>
            </p:nvSpPr>
            <p:spPr bwMode="auto">
              <a:xfrm flipV="1">
                <a:off x="11318" y="6106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Line 47"/>
              <p:cNvSpPr>
                <a:spLocks noChangeShapeType="1"/>
              </p:cNvSpPr>
              <p:nvPr/>
            </p:nvSpPr>
            <p:spPr bwMode="auto">
              <a:xfrm flipH="1">
                <a:off x="8798" y="1966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Line 48"/>
              <p:cNvSpPr>
                <a:spLocks noChangeShapeType="1"/>
              </p:cNvSpPr>
              <p:nvPr/>
            </p:nvSpPr>
            <p:spPr bwMode="auto">
              <a:xfrm>
                <a:off x="8798" y="1966"/>
                <a:ext cx="0" cy="6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Line 49"/>
              <p:cNvSpPr>
                <a:spLocks noChangeShapeType="1"/>
              </p:cNvSpPr>
              <p:nvPr/>
            </p:nvSpPr>
            <p:spPr bwMode="auto">
              <a:xfrm>
                <a:off x="6098" y="1966"/>
                <a:ext cx="72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Line 50"/>
              <p:cNvSpPr>
                <a:spLocks noChangeShapeType="1"/>
              </p:cNvSpPr>
              <p:nvPr/>
            </p:nvSpPr>
            <p:spPr bwMode="auto">
              <a:xfrm>
                <a:off x="6818" y="1966"/>
                <a:ext cx="1" cy="61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Line 51"/>
              <p:cNvSpPr>
                <a:spLocks noChangeShapeType="1"/>
              </p:cNvSpPr>
              <p:nvPr/>
            </p:nvSpPr>
            <p:spPr bwMode="auto">
              <a:xfrm>
                <a:off x="6098" y="1786"/>
                <a:ext cx="34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Line 52"/>
              <p:cNvSpPr>
                <a:spLocks noChangeShapeType="1"/>
              </p:cNvSpPr>
              <p:nvPr/>
            </p:nvSpPr>
            <p:spPr bwMode="auto">
              <a:xfrm flipH="1">
                <a:off x="6098" y="1606"/>
                <a:ext cx="34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Line 53"/>
              <p:cNvSpPr>
                <a:spLocks noChangeShapeType="1"/>
              </p:cNvSpPr>
              <p:nvPr/>
            </p:nvSpPr>
            <p:spPr bwMode="auto">
              <a:xfrm>
                <a:off x="7898" y="8806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2" name="Rectangle 54"/>
              <p:cNvSpPr>
                <a:spLocks noChangeArrowheads="1"/>
              </p:cNvSpPr>
              <p:nvPr/>
            </p:nvSpPr>
            <p:spPr bwMode="auto">
              <a:xfrm>
                <a:off x="6278" y="1066"/>
                <a:ext cx="3240" cy="3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900" b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Przedmiot demografii</a:t>
                </a:r>
                <a:endParaRPr lang="pl-PL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Rectangle 55"/>
              <p:cNvSpPr>
                <a:spLocks noChangeArrowheads="1"/>
              </p:cNvSpPr>
              <p:nvPr/>
            </p:nvSpPr>
            <p:spPr bwMode="auto">
              <a:xfrm>
                <a:off x="1238" y="3586"/>
                <a:ext cx="540" cy="3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67709" tIns="33855" rIns="67709" bIns="33855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sz="9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Zakres demografii</a:t>
                </a:r>
                <a:endParaRPr lang="pl-PL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54" name="Prostokąt 53"/>
          <p:cNvSpPr/>
          <p:nvPr/>
        </p:nvSpPr>
        <p:spPr>
          <a:xfrm>
            <a:off x="2483767" y="6021288"/>
            <a:ext cx="438690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050" dirty="0"/>
              <a:t>Źródło: Okólski M., Demografia – Podstawowe pojęcia, procesy i teorie w encyklopedycznym zarysie,</a:t>
            </a:r>
          </a:p>
          <a:p>
            <a:pPr algn="ctr"/>
            <a:r>
              <a:rPr lang="pl-PL" sz="1050" dirty="0"/>
              <a:t> Wydawnictwo Naukowe SCHOLAR, Warszawa 2005, s. 11.</a:t>
            </a:r>
          </a:p>
        </p:txBody>
      </p:sp>
    </p:spTree>
    <p:extLst>
      <p:ext uri="{BB962C8B-B14F-4D97-AF65-F5344CB8AC3E}">
        <p14:creationId xmlns:p14="http://schemas.microsoft.com/office/powerpoint/2010/main" val="3061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15008"/>
          </a:xfrm>
        </p:spPr>
        <p:txBody>
          <a:bodyPr>
            <a:noAutofit/>
          </a:bodyPr>
          <a:lstStyle/>
          <a:p>
            <a:r>
              <a:rPr lang="pl-PL" sz="3000" b="1" dirty="0">
                <a:solidFill>
                  <a:schemeClr val="accent1"/>
                </a:solidFill>
              </a:rPr>
              <a:t>Polityka rodzinna w Polsce – aktualny stan prawny – wyzwanie pierwsze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85740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pl-PL" sz="28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Rządowe projekcje programów odnośnie polityki rodzinnej:</a:t>
            </a:r>
          </a:p>
          <a:p>
            <a:pPr>
              <a:lnSpc>
                <a:spcPct val="90000"/>
              </a:lnSpc>
            </a:pPr>
            <a:r>
              <a:rPr lang="pl-PL" sz="2800" dirty="0"/>
              <a:t>Projekt programu polityki rodzinnej z dnia 10 czerwca 1997 r. (koalicja SLD-PSL);</a:t>
            </a:r>
          </a:p>
          <a:p>
            <a:pPr>
              <a:lnSpc>
                <a:spcPct val="90000"/>
              </a:lnSpc>
            </a:pPr>
            <a:r>
              <a:rPr lang="pl-PL" sz="2800" dirty="0"/>
              <a:t>Projekt programu polityki prorodzinnej z dnia 3 listopada 1999 r. (koalicja AWS-UW);</a:t>
            </a:r>
          </a:p>
          <a:p>
            <a:pPr>
              <a:lnSpc>
                <a:spcPct val="90000"/>
              </a:lnSpc>
            </a:pPr>
            <a:r>
              <a:rPr lang="pl-PL" sz="2800" dirty="0"/>
              <a:t>Projekt polityki rodzinnej z 8 marca 2007 r. </a:t>
            </a:r>
          </a:p>
          <a:p>
            <a:pPr>
              <a:lnSpc>
                <a:spcPct val="90000"/>
              </a:lnSpc>
            </a:pPr>
            <a:r>
              <a:rPr lang="pl-PL" sz="2800" dirty="0"/>
              <a:t>Projekt programu polityki rodzinnej Prezydenta RP (maj 2013r.)</a:t>
            </a:r>
          </a:p>
          <a:p>
            <a:pPr algn="ctr">
              <a:lnSpc>
                <a:spcPct val="90000"/>
              </a:lnSpc>
              <a:buNone/>
            </a:pPr>
            <a:endParaRPr lang="pl-PL" sz="2800" b="1" dirty="0"/>
          </a:p>
          <a:p>
            <a:pPr algn="ctr">
              <a:lnSpc>
                <a:spcPct val="90000"/>
              </a:lnSpc>
              <a:buNone/>
            </a:pPr>
            <a:r>
              <a:rPr lang="pl-PL" sz="2800" b="1" dirty="0"/>
              <a:t>OBECNIE DOBRY KLIMAT DLA RODZINY </a:t>
            </a:r>
          </a:p>
          <a:p>
            <a:pPr algn="ctr">
              <a:lnSpc>
                <a:spcPct val="90000"/>
              </a:lnSpc>
              <a:buNone/>
            </a:pPr>
            <a:r>
              <a:rPr lang="pl-PL" sz="2800" b="1" dirty="0"/>
              <a:t>– CZY DOBRY?</a:t>
            </a:r>
          </a:p>
          <a:p>
            <a:pPr marL="3657600" lvl="8" indent="0">
              <a:buNone/>
            </a:pPr>
            <a:endParaRPr lang="pl-PL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Autofit/>
          </a:bodyPr>
          <a:lstStyle/>
          <a:p>
            <a:r>
              <a:rPr lang="pl-PL" sz="3500" b="1" dirty="0">
                <a:solidFill>
                  <a:schemeClr val="accent1"/>
                </a:solidFill>
              </a:rPr>
              <a:t>Stan prawny – programy rządowe</a:t>
            </a:r>
            <a:br>
              <a:rPr lang="pl-PL" sz="3500" b="1" dirty="0">
                <a:solidFill>
                  <a:schemeClr val="accent1"/>
                </a:solidFill>
              </a:rPr>
            </a:br>
            <a:endParaRPr lang="pl-PL" sz="35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989040"/>
          </a:xfrm>
        </p:spPr>
        <p:txBody>
          <a:bodyPr>
            <a:normAutofit fontScale="92500" lnSpcReduction="10000"/>
          </a:bodyPr>
          <a:lstStyle/>
          <a:p>
            <a:r>
              <a:rPr lang="pl-PL" sz="2200" dirty="0"/>
              <a:t>Projekt programu polityki rodzinnej z 1997r</a:t>
            </a:r>
            <a:r>
              <a:rPr lang="pl-PL" sz="2200" dirty="0" smtClean="0"/>
              <a:t>.                            </a:t>
            </a:r>
            <a:endParaRPr lang="pl-PL" sz="1100" dirty="0"/>
          </a:p>
          <a:p>
            <a:pPr marL="0" indent="0">
              <a:buNone/>
            </a:pPr>
            <a:endParaRPr lang="pl-PL" sz="2200" dirty="0"/>
          </a:p>
          <a:p>
            <a:r>
              <a:rPr lang="pl-PL" sz="2200" dirty="0"/>
              <a:t>Projekt programu polityki rodzinnej z 1999r</a:t>
            </a:r>
            <a:r>
              <a:rPr lang="pl-PL" sz="2200" dirty="0" smtClean="0"/>
              <a:t>. </a:t>
            </a:r>
            <a:r>
              <a:rPr lang="pl-PL" sz="2200" dirty="0" smtClean="0"/>
              <a:t>                        </a:t>
            </a:r>
            <a:r>
              <a:rPr lang="pl-PL" sz="1800" dirty="0" smtClean="0"/>
              <a:t>BRAK CAŁOŚCIOWEGO        </a:t>
            </a:r>
          </a:p>
          <a:p>
            <a:pPr marL="0" indent="0">
              <a:buNone/>
            </a:pPr>
            <a:r>
              <a:rPr lang="pl-PL" sz="1800" dirty="0"/>
              <a:t> </a:t>
            </a:r>
            <a:r>
              <a:rPr lang="pl-PL" sz="1800" dirty="0" smtClean="0"/>
              <a:t>                                                                                                                    </a:t>
            </a:r>
            <a:r>
              <a:rPr lang="pl-PL" sz="1800" dirty="0" smtClean="0"/>
              <a:t>SPÓJNEGO                 </a:t>
            </a:r>
          </a:p>
          <a:p>
            <a:pPr marL="0" indent="0">
              <a:buNone/>
            </a:pPr>
            <a:r>
              <a:rPr lang="pl-PL" sz="1800" dirty="0" smtClean="0"/>
              <a:t>                                                                                                                     PROGRAMU POLITYKI  </a:t>
            </a:r>
          </a:p>
          <a:p>
            <a:pPr marL="0" indent="0">
              <a:buNone/>
            </a:pPr>
            <a:r>
              <a:rPr lang="pl-PL" sz="1800" dirty="0" smtClean="0"/>
              <a:t>                                                                                                                     RODZINNEJ DLA </a:t>
            </a:r>
          </a:p>
          <a:p>
            <a:pPr marL="0" indent="0">
              <a:buNone/>
            </a:pPr>
            <a:r>
              <a:rPr lang="pl-PL" sz="1800" dirty="0" smtClean="0"/>
              <a:t>                                                                                                                     DŁUŻSZEJ </a:t>
            </a:r>
          </a:p>
          <a:p>
            <a:pPr marL="0" indent="0">
              <a:buNone/>
            </a:pPr>
            <a:r>
              <a:rPr lang="pl-PL" sz="1800" dirty="0" smtClean="0"/>
              <a:t>                                                                                                                   PERSPEKTYWY CZASOWEJ</a:t>
            </a:r>
            <a:endParaRPr lang="pl-PL" sz="1800" dirty="0"/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pl-PL" sz="18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                                                                                  </a:t>
            </a:r>
            <a:endParaRPr lang="pl-PL" sz="2200" dirty="0" smtClean="0"/>
          </a:p>
          <a:p>
            <a:r>
              <a:rPr lang="pl-PL" sz="2200" dirty="0" smtClean="0"/>
              <a:t>Projekt programu polityki rodzinnej z 2007r. </a:t>
            </a:r>
            <a:endParaRPr lang="pl-PL" sz="2200" dirty="0"/>
          </a:p>
          <a:p>
            <a:endParaRPr lang="pl-PL" sz="2200" dirty="0"/>
          </a:p>
          <a:p>
            <a:r>
              <a:rPr lang="pl-PL" sz="2200" dirty="0"/>
              <a:t>Projekt programu polityki rodzinnej z 2013r</a:t>
            </a:r>
            <a:r>
              <a:rPr lang="pl-PL" sz="2200" dirty="0" smtClean="0"/>
              <a:t>. </a:t>
            </a:r>
            <a:endParaRPr lang="pl-PL" sz="2200" dirty="0"/>
          </a:p>
          <a:p>
            <a:pPr marL="3657600" lvl="8" indent="0">
              <a:buNone/>
            </a:pPr>
            <a:endParaRPr lang="pl-PL" dirty="0">
              <a:solidFill>
                <a:schemeClr val="accent1"/>
              </a:solidFill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5004048" y="1988840"/>
            <a:ext cx="136815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5004048" y="2708920"/>
            <a:ext cx="122413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5004048" y="3429000"/>
            <a:ext cx="122413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4932040" y="3573016"/>
            <a:ext cx="129614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17375E"/>
                </a:solidFill>
                <a:latin typeface="Arial" charset="0"/>
                <a:cs typeface="Arial" charset="0"/>
              </a:rPr>
              <a:t>Stan prawny – dokumenty prawne</a:t>
            </a:r>
            <a:endParaRPr lang="pl-PL" sz="3500" b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59340"/>
            <a:ext cx="8445624" cy="4367431"/>
          </a:xfrm>
        </p:spPr>
        <p:txBody>
          <a:bodyPr>
            <a:normAutofit fontScale="92500" lnSpcReduction="10000"/>
          </a:bodyPr>
          <a:lstStyle/>
          <a:p>
            <a:endParaRPr lang="pl-PL" sz="2800" dirty="0" smtClean="0"/>
          </a:p>
          <a:p>
            <a:r>
              <a:rPr lang="pl-PL" sz="2800" dirty="0" smtClean="0"/>
              <a:t>Świadczenia rodzinne                                    </a:t>
            </a:r>
          </a:p>
          <a:p>
            <a:r>
              <a:rPr lang="pl-PL" sz="2800" dirty="0" smtClean="0"/>
              <a:t>Fundusz </a:t>
            </a:r>
            <a:r>
              <a:rPr lang="pl-PL" sz="2800" dirty="0"/>
              <a:t>Alimentacyjny </a:t>
            </a:r>
          </a:p>
          <a:p>
            <a:pPr marL="0" indent="0">
              <a:buNone/>
            </a:pPr>
            <a:r>
              <a:rPr lang="pl-PL" sz="2000" b="1" dirty="0" smtClean="0"/>
              <a:t>                                                                                                                     Brak regulacji w                         </a:t>
            </a:r>
          </a:p>
          <a:p>
            <a:pPr marL="0" indent="0">
              <a:buNone/>
            </a:pPr>
            <a:r>
              <a:rPr lang="pl-PL" sz="2000" b="1" dirty="0" smtClean="0"/>
              <a:t>                                                                                                               sposób kompleksowy </a:t>
            </a:r>
          </a:p>
          <a:p>
            <a:pPr marL="0" indent="0">
              <a:buNone/>
            </a:pPr>
            <a:r>
              <a:rPr lang="pl-PL" sz="2000" b="1" dirty="0" smtClean="0"/>
              <a:t>                                                                                                                określający socjalny            </a:t>
            </a:r>
          </a:p>
          <a:p>
            <a:pPr marL="0" indent="0">
              <a:buNone/>
            </a:pPr>
            <a:r>
              <a:rPr lang="pl-PL" sz="2000" b="1" dirty="0" smtClean="0"/>
              <a:t>                                                                                                                       model wsparcia    </a:t>
            </a:r>
          </a:p>
          <a:p>
            <a:pPr marL="0" indent="0">
              <a:buNone/>
            </a:pPr>
            <a:r>
              <a:rPr lang="pl-PL" sz="2000" b="1" dirty="0" smtClean="0"/>
              <a:t>                                                                                                                           rodziny</a:t>
            </a:r>
            <a:endParaRPr lang="pl-PL" sz="2000" dirty="0"/>
          </a:p>
          <a:p>
            <a:r>
              <a:rPr lang="pl-PL" sz="2800" dirty="0" smtClean="0"/>
              <a:t>Opieka </a:t>
            </a:r>
            <a:r>
              <a:rPr lang="pl-PL" sz="2800" dirty="0"/>
              <a:t>zastępcza nad dzieckiem</a:t>
            </a:r>
          </a:p>
          <a:p>
            <a:r>
              <a:rPr lang="pl-PL" sz="2800" dirty="0"/>
              <a:t> Pomoc </a:t>
            </a:r>
            <a:r>
              <a:rPr lang="pl-PL" sz="2800" dirty="0" smtClean="0"/>
              <a:t>społeczna                           </a:t>
            </a:r>
            <a:endParaRPr lang="pl-PL" sz="2800" dirty="0"/>
          </a:p>
          <a:p>
            <a:r>
              <a:rPr lang="pl-PL" sz="2800" dirty="0"/>
              <a:t>Opieka nad dzieckiem w wieku do lat trzech </a:t>
            </a:r>
          </a:p>
          <a:p>
            <a:pPr lvl="8"/>
            <a:endParaRPr lang="pl-PL" sz="3500" dirty="0">
              <a:solidFill>
                <a:schemeClr val="accent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286000" y="1859340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                                                  </a:t>
            </a:r>
            <a:r>
              <a:rPr lang="pl-PL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                                             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 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>
            <a:off x="3923928" y="2564904"/>
            <a:ext cx="223224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 flipV="1">
            <a:off x="4788024" y="4077072"/>
            <a:ext cx="136815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V="1">
            <a:off x="5148064" y="4149080"/>
            <a:ext cx="115212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/>
          <p:nvPr/>
        </p:nvCxnSpPr>
        <p:spPr>
          <a:xfrm>
            <a:off x="3923928" y="3032956"/>
            <a:ext cx="2232248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/>
          <p:nvPr/>
        </p:nvCxnSpPr>
        <p:spPr>
          <a:xfrm flipV="1">
            <a:off x="5940152" y="4365104"/>
            <a:ext cx="43204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Polityka rodzinna w Polsce skierowana na wzrost liczby urodzeń – demograficzne tsunami – wyzwanie drugie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52536" y="2332037"/>
            <a:ext cx="857929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/>
              <a:t>	</a:t>
            </a:r>
            <a:endParaRPr lang="pl-PL" sz="2000" dirty="0" smtClean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endParaRPr lang="pl-P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1800" y="1340768"/>
            <a:ext cx="8280400" cy="37973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286000" y="296733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Źródło</a:t>
            </a:r>
            <a:r>
              <a:rPr lang="pl-PL" dirty="0"/>
              <a:t>: www.stat.gov.pl - podstawowe informacje o rozwoju demograficznym Polski do 2013 roku – urodzenia i dzietność kobiet, s. 4.</a:t>
            </a:r>
          </a:p>
        </p:txBody>
      </p:sp>
    </p:spTree>
    <p:extLst>
      <p:ext uri="{BB962C8B-B14F-4D97-AF65-F5344CB8AC3E}">
        <p14:creationId xmlns:p14="http://schemas.microsoft.com/office/powerpoint/2010/main" val="33935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53536" cy="1080120"/>
          </a:xfrm>
        </p:spPr>
        <p:txBody>
          <a:bodyPr>
            <a:noAutofit/>
          </a:bodyPr>
          <a:lstStyle/>
          <a:p>
            <a:r>
              <a:rPr lang="pl-PL" sz="2800" b="1" dirty="0">
                <a:latin typeface="Arial Narrow" panose="020B0606020202030204" pitchFamily="34" charset="0"/>
                <a:cs typeface="Arial" charset="0"/>
              </a:rPr>
              <a:t>Polityka rodzinna w Polsce skierowana na wzrost liczby urodzeń – demograficzne tsunami – wyzwanie drugie</a:t>
            </a:r>
            <a:endParaRPr lang="pl-PL" sz="2800" b="1" dirty="0"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240359"/>
          </a:xfrm>
        </p:spPr>
        <p:txBody>
          <a:bodyPr>
            <a:no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Średnia wieku w Europie wynosi obecnie 39 lat, w Polsce 36,5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Do roku 2050, przeciętny Europejczyk może postarzeć się aż o całą dekadę.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 typeface="Arial" charset="0"/>
              <a:buChar char="•"/>
            </a:pP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Wówczas, co dziesiąty napotkany mieszkaniec Unii będzie po swoich osiemdziesiątych urodzinach!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endParaRPr lang="pl-PL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pl-PL" sz="1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 TO OZNACZA – CO Z TEGO WYNIKA – JAKIE KONSEKWENCJE</a:t>
            </a: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16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pl-PL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olbrzymie zwiększenie nakładów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na opiekę zdrowotną;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pl-PL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niekorzystne funkcjonowanie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opieki socjalnej;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pl-PL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zwiększone nakłady na usługi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społeczne: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pl-PL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zagrożenie dynamice gospodarczej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FontTx/>
              <a:buChar char="-"/>
            </a:pP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spowolnienie postępu 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intelektualnego i technologicznego;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pl-PL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spadek unijnego PKB;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pl-PL" sz="16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pl-PL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zapaść systemu emerytalnego</a:t>
            </a:r>
          </a:p>
          <a:p>
            <a:endParaRPr lang="pl-PL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d3-szablon-oswiata">
  <a:themeElements>
    <a:clrScheme name="Niestandardowy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2060"/>
      </a:accent1>
      <a:accent2>
        <a:srgbClr val="002060"/>
      </a:accent2>
      <a:accent3>
        <a:srgbClr val="002060"/>
      </a:accent3>
      <a:accent4>
        <a:srgbClr val="FFFFFF"/>
      </a:accent4>
      <a:accent5>
        <a:srgbClr val="002060"/>
      </a:accent5>
      <a:accent6>
        <a:srgbClr val="FFFFFF"/>
      </a:accent6>
      <a:hlink>
        <a:srgbClr val="FFFFFF"/>
      </a:hlink>
      <a:folHlink>
        <a:srgbClr val="FF000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2ECA97-3E68-421D-9EF2-F255CD8DFD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kd3-szablon-oswiata</Template>
  <TotalTime>684</TotalTime>
  <Words>1169</Words>
  <Application>Microsoft Office PowerPoint</Application>
  <PresentationFormat>Pokaz na ekranie (4:3)</PresentationFormat>
  <Paragraphs>268</Paragraphs>
  <Slides>26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8" baseType="lpstr">
      <vt:lpstr>kd3-szablon-oswiata</vt:lpstr>
      <vt:lpstr>Dokument</vt:lpstr>
      <vt:lpstr>Prezentacja programu PowerPoint</vt:lpstr>
      <vt:lpstr>       Polityka rodzinna - rekomendacje </vt:lpstr>
      <vt:lpstr>6 wyzwań (polityka rodzinna)</vt:lpstr>
      <vt:lpstr>Rodzina jako element polityki  demograficznej</vt:lpstr>
      <vt:lpstr>Polityka rodzinna w Polsce – aktualny stan prawny – wyzwanie pierwsze</vt:lpstr>
      <vt:lpstr>Stan prawny – programy rządowe </vt:lpstr>
      <vt:lpstr>Stan prawny – dokumenty prawne</vt:lpstr>
      <vt:lpstr>Polityka rodzinna w Polsce skierowana na wzrost liczby urodzeń – demograficzne tsunami – wyzwanie drugie</vt:lpstr>
      <vt:lpstr>Polityka rodzinna w Polsce skierowana na wzrost liczby urodzeń – demograficzne tsunami – wyzwanie drugie</vt:lpstr>
      <vt:lpstr>Współczynnik dzietności w latach 1990-2012</vt:lpstr>
      <vt:lpstr>Urodzenia żywe według wieku matki w latach 1990-2012 </vt:lpstr>
      <vt:lpstr>Prognozowana liczba urodzeń w Polsce do 2035 roku (w tys.)</vt:lpstr>
      <vt:lpstr>Prognozowane trwanie życia w Polsce do 2035 roku </vt:lpstr>
      <vt:lpstr>BYE BYE BABY BOOM</vt:lpstr>
      <vt:lpstr>Polityka rodzinna w Polsce skierowana na poprawę kondycji i jakości życia polskich rodzin – wyzwanie trzecie</vt:lpstr>
      <vt:lpstr>Wskaźnik zadowolenia z życia w % osób w wieku 16 lat i więcej</vt:lpstr>
      <vt:lpstr>Finansowanie polityki rodzinnej w Polsce i polityka budżetowa w tym zakresie – wyzwanie czwarte </vt:lpstr>
      <vt:lpstr>Jak państwo pomaga rodzinie</vt:lpstr>
      <vt:lpstr>Polityka rodzinna w Polsce skierowana na nowy model rodzin– wyzwanie piąte </vt:lpstr>
      <vt:lpstr>POSTMODERNISTYCZNA KONCEPCJA RODZICÓW </vt:lpstr>
      <vt:lpstr>Nowe związki - partnerskie</vt:lpstr>
      <vt:lpstr>GODZENIE ŻYCIA ZAWODOWEGO I RODZINNEGO </vt:lpstr>
      <vt:lpstr>STRATEGIA DEMOGRAFICZNA </vt:lpstr>
      <vt:lpstr>KONKLUZJE</vt:lpstr>
      <vt:lpstr>KAŻDY NOWONARODZONY OBYWATEL TRAKTOWANY  W KATEGORII DOBRA PUBLICZNEGO </vt:lpstr>
      <vt:lpstr>DZIĘKUJĘ ZA UWAGĘ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Ela</dc:creator>
  <cp:lastModifiedBy>Biuro</cp:lastModifiedBy>
  <cp:revision>66</cp:revision>
  <cp:lastPrinted>2015-06-22T16:15:04Z</cp:lastPrinted>
  <dcterms:created xsi:type="dcterms:W3CDTF">2014-03-10T10:35:55Z</dcterms:created>
  <dcterms:modified xsi:type="dcterms:W3CDTF">2015-06-22T16:15:05Z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TC018814269991</vt:lpwstr>
  </property>
</Properties>
</file>