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71" r:id="rId5"/>
    <p:sldId id="257" r:id="rId6"/>
    <p:sldId id="260" r:id="rId7"/>
    <p:sldId id="261" r:id="rId8"/>
    <p:sldId id="262" r:id="rId9"/>
    <p:sldId id="280" r:id="rId10"/>
    <p:sldId id="263" r:id="rId11"/>
    <p:sldId id="273" r:id="rId12"/>
    <p:sldId id="265" r:id="rId13"/>
    <p:sldId id="267" r:id="rId14"/>
    <p:sldId id="268" r:id="rId15"/>
    <p:sldId id="270" r:id="rId16"/>
    <p:sldId id="272" r:id="rId17"/>
    <p:sldId id="276" r:id="rId18"/>
    <p:sldId id="277" r:id="rId19"/>
    <p:sldId id="278" r:id="rId20"/>
    <p:sldId id="279" r:id="rId21"/>
    <p:sldId id="275" r:id="rId22"/>
    <p:sldId id="269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70D19F0-CD4B-4573-B853-7144BCFA23A1}" type="datetimeFigureOut">
              <a:rPr lang="pl-PL" smtClean="0"/>
              <a:pPr/>
              <a:t>2016-03-09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9A50C6A-9F8A-4F7E-B516-8C699BEEE84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19F0-CD4B-4573-B853-7144BCFA23A1}" type="datetimeFigureOut">
              <a:rPr lang="pl-PL" smtClean="0"/>
              <a:pPr/>
              <a:t>2016-03-09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50C6A-9F8A-4F7E-B516-8C699BEEE84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19F0-CD4B-4573-B853-7144BCFA23A1}" type="datetimeFigureOut">
              <a:rPr lang="pl-PL" smtClean="0"/>
              <a:pPr/>
              <a:t>2016-03-09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50C6A-9F8A-4F7E-B516-8C699BEEE84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19F0-CD4B-4573-B853-7144BCFA23A1}" type="datetimeFigureOut">
              <a:rPr lang="pl-PL" smtClean="0"/>
              <a:pPr/>
              <a:t>2016-03-09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50C6A-9F8A-4F7E-B516-8C699BEEE84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19F0-CD4B-4573-B853-7144BCFA23A1}" type="datetimeFigureOut">
              <a:rPr lang="pl-PL" smtClean="0"/>
              <a:pPr/>
              <a:t>2016-03-09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50C6A-9F8A-4F7E-B516-8C699BEEE84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19F0-CD4B-4573-B853-7144BCFA23A1}" type="datetimeFigureOut">
              <a:rPr lang="pl-PL" smtClean="0"/>
              <a:pPr/>
              <a:t>2016-03-09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50C6A-9F8A-4F7E-B516-8C699BEEE84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70D19F0-CD4B-4573-B853-7144BCFA23A1}" type="datetimeFigureOut">
              <a:rPr lang="pl-PL" smtClean="0"/>
              <a:pPr/>
              <a:t>2016-03-09</a:t>
            </a:fld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9A50C6A-9F8A-4F7E-B516-8C699BEEE84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70D19F0-CD4B-4573-B853-7144BCFA23A1}" type="datetimeFigureOut">
              <a:rPr lang="pl-PL" smtClean="0"/>
              <a:pPr/>
              <a:t>2016-03-09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9A50C6A-9F8A-4F7E-B516-8C699BEEE84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19F0-CD4B-4573-B853-7144BCFA23A1}" type="datetimeFigureOut">
              <a:rPr lang="pl-PL" smtClean="0"/>
              <a:pPr/>
              <a:t>2016-03-09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50C6A-9F8A-4F7E-B516-8C699BEEE84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19F0-CD4B-4573-B853-7144BCFA23A1}" type="datetimeFigureOut">
              <a:rPr lang="pl-PL" smtClean="0"/>
              <a:pPr/>
              <a:t>2016-03-09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50C6A-9F8A-4F7E-B516-8C699BEEE84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19F0-CD4B-4573-B853-7144BCFA23A1}" type="datetimeFigureOut">
              <a:rPr lang="pl-PL" smtClean="0"/>
              <a:pPr/>
              <a:t>2016-03-09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50C6A-9F8A-4F7E-B516-8C699BEEE84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70D19F0-CD4B-4573-B853-7144BCFA23A1}" type="datetimeFigureOut">
              <a:rPr lang="pl-PL" smtClean="0"/>
              <a:pPr/>
              <a:t>2016-03-09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9A50C6A-9F8A-4F7E-B516-8C699BEEE84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458200" cy="1470025"/>
          </a:xfrm>
        </p:spPr>
        <p:txBody>
          <a:bodyPr/>
          <a:lstStyle/>
          <a:p>
            <a:pPr algn="l"/>
            <a:r>
              <a:rPr lang="pl-PL" dirty="0" smtClean="0"/>
              <a:t>Niedziela dobrem publicznym </a:t>
            </a:r>
            <a:br>
              <a:rPr lang="pl-PL" dirty="0" smtClean="0"/>
            </a:br>
            <a:r>
              <a:rPr lang="pl-PL" dirty="0" smtClean="0"/>
              <a:t>-chrońmy ją ustawowo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pl-PL" dirty="0" smtClean="0"/>
              <a:t>Konferencja</a:t>
            </a:r>
          </a:p>
          <a:p>
            <a:pPr algn="l"/>
            <a:r>
              <a:rPr lang="pl-PL" dirty="0" smtClean="0"/>
              <a:t>Sejm RP, 08.03.2016</a:t>
            </a:r>
            <a:endParaRPr lang="pl-PL" dirty="0"/>
          </a:p>
        </p:txBody>
      </p:sp>
      <p:pic>
        <p:nvPicPr>
          <p:cNvPr id="1026" name="Picture 2" descr="http://www.cooperazionecristianaperleuropa.eu/wp-content/uploads/logoES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869160"/>
            <a:ext cx="2574057" cy="13677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6165304"/>
            <a:ext cx="914400" cy="287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15490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648072"/>
          </a:xfrm>
        </p:spPr>
        <p:txBody>
          <a:bodyPr>
            <a:noAutofit/>
          </a:bodyPr>
          <a:lstStyle/>
          <a:p>
            <a:r>
              <a:rPr lang="pl-PL" sz="2400" dirty="0" smtClean="0"/>
              <a:t>Wyłączenia c.d.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36504"/>
          </a:xfrm>
        </p:spPr>
        <p:txBody>
          <a:bodyPr>
            <a:normAutofit fontScale="77500" lnSpcReduction="20000"/>
          </a:bodyPr>
          <a:lstStyle/>
          <a:p>
            <a:pPr marL="109728" lvl="0" indent="0">
              <a:buNone/>
            </a:pPr>
            <a:r>
              <a:rPr lang="pl-PL" sz="3100" dirty="0" smtClean="0"/>
              <a:t>7) praca </a:t>
            </a:r>
            <a:r>
              <a:rPr lang="pl-PL" sz="3100" dirty="0"/>
              <a:t>w jednokondygnacyjnych, niepodpiwniczonych kioskach, w których sprzedaż wiodąca m.in.: gazet, czasopism, książek, biletów komunikacji miejskiej, papierosów stanowi minimum 60 % miesięcznego obrotu placówki rozumianego jako przychód ze </a:t>
            </a:r>
            <a:r>
              <a:rPr lang="pl-PL" sz="3100" dirty="0" smtClean="0"/>
              <a:t>sprzedaży</a:t>
            </a:r>
          </a:p>
          <a:p>
            <a:pPr marL="109728" lvl="0" indent="0">
              <a:buNone/>
            </a:pPr>
            <a:r>
              <a:rPr lang="pl-PL" sz="3100" dirty="0" smtClean="0"/>
              <a:t>8) praca </a:t>
            </a:r>
            <a:r>
              <a:rPr lang="pl-PL" sz="3100" dirty="0"/>
              <a:t>na stacjach benzynowych nieprzekraczających </a:t>
            </a:r>
            <a:r>
              <a:rPr lang="pl-PL" sz="3100" dirty="0" smtClean="0"/>
              <a:t>300 </a:t>
            </a:r>
            <a:r>
              <a:rPr lang="pl-PL" sz="3100" dirty="0"/>
              <a:t>m2 </a:t>
            </a:r>
            <a:r>
              <a:rPr lang="pl-PL" sz="3100" dirty="0" smtClean="0"/>
              <a:t>powierzchni użytkowej</a:t>
            </a:r>
          </a:p>
          <a:p>
            <a:pPr marL="109728" lvl="0" indent="0">
              <a:buNone/>
            </a:pPr>
            <a:r>
              <a:rPr lang="pl-PL" sz="3100" dirty="0" smtClean="0"/>
              <a:t>9) praca </a:t>
            </a:r>
            <a:r>
              <a:rPr lang="pl-PL" sz="3100" dirty="0"/>
              <a:t>w placówkach handlowych prowadzących sprzedaż pamiątek, </a:t>
            </a:r>
            <a:r>
              <a:rPr lang="pl-PL" sz="3100" dirty="0" smtClean="0"/>
              <a:t>upominków, dewocjonaliów, produktów lokalnych, regionalnych i tradycyjnych, </a:t>
            </a:r>
            <a:r>
              <a:rPr lang="pl-PL" sz="3100" dirty="0"/>
              <a:t>w których sprzedaż wiodąca tych produktów stanowi minimum </a:t>
            </a:r>
            <a:r>
              <a:rPr lang="pl-PL" sz="3100" dirty="0" smtClean="0"/>
              <a:t>60</a:t>
            </a:r>
            <a:r>
              <a:rPr lang="pl-PL" sz="3100" dirty="0"/>
              <a:t> % miesięcznego obrotu placówki rozumianego jako przychód ze </a:t>
            </a:r>
            <a:r>
              <a:rPr lang="pl-PL" sz="3100" dirty="0" smtClean="0"/>
              <a:t>sprzedaży</a:t>
            </a:r>
          </a:p>
          <a:p>
            <a:pPr marL="109728" lvl="0" indent="0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565854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576064"/>
          </a:xfrm>
        </p:spPr>
        <p:txBody>
          <a:bodyPr>
            <a:normAutofit/>
          </a:bodyPr>
          <a:lstStyle/>
          <a:p>
            <a:r>
              <a:rPr lang="pl-PL" sz="2400" dirty="0" smtClean="0"/>
              <a:t>Wyłączenia c.d.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fontScale="92500" lnSpcReduction="20000"/>
          </a:bodyPr>
          <a:lstStyle/>
          <a:p>
            <a:pPr marL="109728" lvl="0" indent="0">
              <a:buNone/>
            </a:pPr>
            <a:r>
              <a:rPr lang="pl-PL" dirty="0"/>
              <a:t>10) praca w aptekach i punktach aptecznych oraz </a:t>
            </a:r>
            <a:r>
              <a:rPr lang="pl-PL" dirty="0" smtClean="0"/>
              <a:t>podmiotach </a:t>
            </a:r>
            <a:r>
              <a:rPr lang="pl-PL" dirty="0"/>
              <a:t>działających na rzecz handlu w tych </a:t>
            </a:r>
            <a:r>
              <a:rPr lang="pl-PL" dirty="0" smtClean="0"/>
              <a:t>placówkach</a:t>
            </a:r>
            <a:endParaRPr lang="pl-PL" dirty="0"/>
          </a:p>
          <a:p>
            <a:pPr marL="109728" lvl="0" indent="0">
              <a:buNone/>
            </a:pPr>
            <a:r>
              <a:rPr lang="pl-PL" dirty="0"/>
              <a:t>11) praca w placówkach handlowych zlokalizowanych w podmiotach i działających w dziedzinach wymienionych</a:t>
            </a:r>
            <a:r>
              <a:rPr lang="pl-PL" i="1" dirty="0"/>
              <a:t> </a:t>
            </a:r>
            <a:r>
              <a:rPr lang="pl-PL" dirty="0"/>
              <a:t>w</a:t>
            </a:r>
            <a:r>
              <a:rPr lang="pl-PL" i="1" dirty="0"/>
              <a:t> </a:t>
            </a:r>
            <a:r>
              <a:rPr lang="pl-PL" dirty="0"/>
              <a:t>ustawie z dnia 26 czerwca 1974 r. Kodeks pracy (Dz.U. 1974 nr 24 poz. 141) art. 151</a:t>
            </a:r>
            <a:r>
              <a:rPr lang="pl-PL" baseline="30000" dirty="0"/>
              <a:t>10</a:t>
            </a:r>
            <a:r>
              <a:rPr lang="pl-PL" dirty="0"/>
              <a:t> za wyjątkiem ust. 9 pkt. b) czyli pracy w zakładach świadczących usługi dla ludności</a:t>
            </a:r>
          </a:p>
          <a:p>
            <a:pPr marL="109728" indent="0">
              <a:buNone/>
            </a:pPr>
            <a:r>
              <a:rPr lang="pl-PL" dirty="0"/>
              <a:t>12) praca w kwiaciarniach, w których sprzedaż wiodąca kwiatów stanowi minimum </a:t>
            </a:r>
            <a:r>
              <a:rPr lang="pl-PL" dirty="0" smtClean="0"/>
              <a:t>60</a:t>
            </a:r>
            <a:r>
              <a:rPr lang="pl-PL" dirty="0"/>
              <a:t> % miesięcznego obrotu placówki rozumianego jako przychód ze sprzedaży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116884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l-PL" sz="2800" dirty="0" smtClean="0"/>
              <a:t>Dopuszczenia – praca w niedziele, wigilię Bożego Narodzenia i Wielką Sobotę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Dopuszcza się </a:t>
            </a:r>
            <a:r>
              <a:rPr lang="pl-PL" dirty="0" smtClean="0"/>
              <a:t>pracę w </a:t>
            </a:r>
            <a:r>
              <a:rPr lang="pl-PL" dirty="0"/>
              <a:t>infrastrukturze krytycznej, o której mowa w ustawie z dnia 26 kwietnia 2007 r. o zarządzaniu kryzysowym </a:t>
            </a:r>
          </a:p>
          <a:p>
            <a:pPr marL="109728" indent="0">
              <a:buNone/>
            </a:pPr>
            <a:endParaRPr lang="pl-PL" dirty="0"/>
          </a:p>
          <a:p>
            <a:endParaRPr lang="pl-PL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165304"/>
            <a:ext cx="914400" cy="287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3395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06680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Zasady świadczenia pracy w podmiotach działających na rzecz handlu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dirty="0" smtClean="0"/>
              <a:t>W podmiotach działających na rzecz handlu zatrudnianie w dni, o których mowa w Ustawie jest dozwolone jest </a:t>
            </a:r>
            <a:r>
              <a:rPr lang="pl-PL" b="1" dirty="0" smtClean="0"/>
              <a:t>wyłącznie za zgodą pracownika</a:t>
            </a:r>
            <a:endParaRPr lang="pl-PL" b="1" dirty="0"/>
          </a:p>
        </p:txBody>
      </p:sp>
    </p:spTree>
    <p:extLst>
      <p:ext uri="{BB962C8B-B14F-4D97-AF65-F5344CB8AC3E}">
        <p14:creationId xmlns="" xmlns:p14="http://schemas.microsoft.com/office/powerpoint/2010/main" val="2687478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>
            <a:normAutofit/>
          </a:bodyPr>
          <a:lstStyle/>
          <a:p>
            <a:r>
              <a:rPr lang="pl-PL" sz="2800" dirty="0" smtClean="0"/>
              <a:t>Handel elektroniczny w niedziele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dirty="0" smtClean="0"/>
              <a:t>W Ustawie przewiduje się wprowadzenie </a:t>
            </a:r>
            <a:r>
              <a:rPr lang="pl-PL" dirty="0"/>
              <a:t>zasad zatrudniania w placówkach handlowych, gdzie sprzedaż realizowana jest z wykorzystaniem środków komunikacji elektronicznej. Zatrudnianie w tych podmiotach odbywa się </a:t>
            </a:r>
            <a:r>
              <a:rPr lang="pl-PL" b="1" dirty="0"/>
              <a:t>wyłącznie za zgodą </a:t>
            </a:r>
            <a:r>
              <a:rPr lang="pl-PL" b="1" dirty="0" smtClean="0"/>
              <a:t>pracownika</a:t>
            </a:r>
            <a:endParaRPr lang="pl-PL" b="1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165304"/>
            <a:ext cx="914400" cy="287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79606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dirty="0" smtClean="0"/>
              <a:t>II wariant – nowelizacja Kodeksu Pracy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90066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288032"/>
          </a:xfrm>
        </p:spPr>
        <p:txBody>
          <a:bodyPr>
            <a:noAutofit/>
          </a:bodyPr>
          <a:lstStyle/>
          <a:p>
            <a:r>
              <a:rPr lang="pl-PL" sz="3200" dirty="0" smtClean="0"/>
              <a:t>Propozycje zmian w Kodeksie Pracy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Zatrudnianie w placówkach handlowych, centrach logistycznych, dystrybucyjnych, magazynowych oraz terminalach przeładunkowych w niedziele odbywa się </a:t>
            </a:r>
            <a:r>
              <a:rPr lang="pl-PL" b="1" dirty="0" smtClean="0"/>
              <a:t>wyłącznie za zgodą pracownika</a:t>
            </a:r>
          </a:p>
          <a:p>
            <a:r>
              <a:rPr lang="pl-PL" dirty="0" smtClean="0"/>
              <a:t>Zatrudnianie w podmiotach </a:t>
            </a:r>
            <a:r>
              <a:rPr lang="pl-PL" dirty="0" err="1" smtClean="0"/>
              <a:t>j.w</a:t>
            </a:r>
            <a:r>
              <a:rPr lang="pl-PL" dirty="0" smtClean="0"/>
              <a:t>. w wigilię Bożego Narodzenia i Wielką </a:t>
            </a:r>
            <a:r>
              <a:rPr lang="pl-PL" dirty="0"/>
              <a:t>Sobotę odbywa się </a:t>
            </a:r>
            <a:r>
              <a:rPr lang="pl-PL" b="1" dirty="0"/>
              <a:t>wyłącznie za zgodą </a:t>
            </a:r>
            <a:r>
              <a:rPr lang="pl-PL" b="1" dirty="0" smtClean="0"/>
              <a:t>pracownika</a:t>
            </a:r>
            <a:endParaRPr lang="pl-PL" dirty="0" smtClean="0"/>
          </a:p>
          <a:p>
            <a:r>
              <a:rPr lang="pl-PL" dirty="0" smtClean="0"/>
              <a:t>Zatrudnianie w </a:t>
            </a:r>
            <a:r>
              <a:rPr lang="pl-PL" dirty="0"/>
              <a:t>centrach logistycznych, dystrybucyjnych, magazynowych oraz terminalach przeładunkowych </a:t>
            </a:r>
            <a:r>
              <a:rPr lang="pl-PL" dirty="0" smtClean="0"/>
              <a:t>prowadzących działalność operacyjną na terenie Polski oraz świadczących usługi na rzecz handlu poza jej granicami  w ww. dni możliwe jest </a:t>
            </a:r>
            <a:r>
              <a:rPr lang="pl-PL" b="1" dirty="0" smtClean="0"/>
              <a:t>wyłącznie za zgodą pracownika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55108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pl-PL" sz="2400" b="1" dirty="0" smtClean="0"/>
              <a:t>Wyłączenia w Kodeksie Pracy od zakazu pracy niedziele </a:t>
            </a:r>
            <a:r>
              <a:rPr lang="pl-PL" sz="2400" dirty="0" smtClean="0"/>
              <a:t>w placówkach handlowych i podmiotach działających na rzecz handlu 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lvl="0" indent="0">
              <a:buNone/>
            </a:pPr>
            <a:r>
              <a:rPr lang="pl-PL" dirty="0" smtClean="0"/>
              <a:t>1)praca </a:t>
            </a:r>
            <a:r>
              <a:rPr lang="pl-PL" dirty="0"/>
              <a:t>w kolejne dwie ostatnie niedziele w roku kalendarzowym przed Świętami Bożego Narodzenia, przy czym jeżeli wigilia przypada w niedzielę, to stanowi ona dzień wolny od </a:t>
            </a:r>
            <a:r>
              <a:rPr lang="pl-PL" dirty="0" smtClean="0"/>
              <a:t>pracy</a:t>
            </a:r>
          </a:p>
          <a:p>
            <a:pPr marL="109728" lvl="0" indent="0">
              <a:buNone/>
            </a:pPr>
            <a:r>
              <a:rPr lang="pl-PL" dirty="0" smtClean="0"/>
              <a:t>2)praca </a:t>
            </a:r>
            <a:r>
              <a:rPr lang="pl-PL" dirty="0"/>
              <a:t>w ostatnią niedzielę przypadającą przed Świętami </a:t>
            </a:r>
            <a:r>
              <a:rPr lang="pl-PL" dirty="0" smtClean="0"/>
              <a:t>Wielkanocnymi</a:t>
            </a:r>
          </a:p>
          <a:p>
            <a:pPr marL="109728" lvl="0" indent="0">
              <a:buNone/>
            </a:pPr>
            <a:r>
              <a:rPr lang="pl-PL" dirty="0" smtClean="0"/>
              <a:t>3)praca </a:t>
            </a:r>
            <a:r>
              <a:rPr lang="pl-PL" dirty="0"/>
              <a:t>w </a:t>
            </a:r>
            <a:r>
              <a:rPr lang="pl-PL" dirty="0" smtClean="0"/>
              <a:t>czwartą </a:t>
            </a:r>
            <a:r>
              <a:rPr lang="pl-PL" dirty="0"/>
              <a:t>niedzielę stycznia - tzw. niedziela </a:t>
            </a:r>
            <a:r>
              <a:rPr lang="pl-PL" dirty="0" smtClean="0"/>
              <a:t>wyprzedażowa</a:t>
            </a:r>
          </a:p>
          <a:p>
            <a:pPr marL="109728" lvl="0" indent="0">
              <a:buNone/>
            </a:pPr>
            <a:r>
              <a:rPr lang="pl-PL" dirty="0" smtClean="0"/>
              <a:t>4)praca </a:t>
            </a:r>
            <a:r>
              <a:rPr lang="pl-PL" dirty="0"/>
              <a:t>w drugą niedzielę lipca </a:t>
            </a:r>
            <a:r>
              <a:rPr lang="pl-PL" dirty="0" smtClean="0"/>
              <a:t>- tzw</a:t>
            </a:r>
            <a:r>
              <a:rPr lang="pl-PL" dirty="0"/>
              <a:t>. niedziela wyprzedażowa</a:t>
            </a:r>
            <a:endParaRPr lang="pl-PL" dirty="0" smtClean="0"/>
          </a:p>
          <a:p>
            <a:pPr marL="109728" lvl="0" indent="0">
              <a:buNone/>
            </a:pPr>
            <a:r>
              <a:rPr lang="pl-PL" dirty="0" smtClean="0"/>
              <a:t>5)praca </a:t>
            </a:r>
            <a:r>
              <a:rPr lang="pl-PL" dirty="0"/>
              <a:t>w placówkach handlowych </a:t>
            </a:r>
            <a:r>
              <a:rPr lang="pl-PL" dirty="0" smtClean="0"/>
              <a:t>i </a:t>
            </a:r>
            <a:r>
              <a:rPr lang="pl-PL" dirty="0"/>
              <a:t>podmiotach działających na rzecz </a:t>
            </a:r>
            <a:r>
              <a:rPr lang="pl-PL" dirty="0" smtClean="0"/>
              <a:t>handlu nieprzekraczających 50m2 powierzchni sprzedażowej, </a:t>
            </a:r>
            <a:r>
              <a:rPr lang="pl-PL" dirty="0"/>
              <a:t>gdzie czynności sprzedażowe wykonywane są wyłącznie przez właściciela </a:t>
            </a:r>
            <a:r>
              <a:rPr lang="pl-PL" dirty="0" smtClean="0"/>
              <a:t>podmiotu</a:t>
            </a:r>
          </a:p>
          <a:p>
            <a:pPr marL="109728" indent="0">
              <a:buNone/>
            </a:pPr>
            <a:r>
              <a:rPr lang="pl-PL" dirty="0" smtClean="0"/>
              <a:t>6)praca </a:t>
            </a:r>
            <a:r>
              <a:rPr lang="pl-PL" dirty="0"/>
              <a:t>w placówkach handlowych piekarniczo - ciastkarskich zlokalizowanych przy zakładach produkcyjnych prowadzących sprzedaż produktów własnej produkcji w godzinach od 6.00 do 13.00</a:t>
            </a:r>
          </a:p>
          <a:p>
            <a:pPr marL="109728" lv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07186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648072"/>
          </a:xfrm>
        </p:spPr>
        <p:txBody>
          <a:bodyPr>
            <a:noAutofit/>
          </a:bodyPr>
          <a:lstStyle/>
          <a:p>
            <a:r>
              <a:rPr lang="pl-PL" sz="2400" dirty="0" smtClean="0"/>
              <a:t>Wyłączenia w Kodeksie Pracy c.d.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3888432"/>
          </a:xfrm>
        </p:spPr>
        <p:txBody>
          <a:bodyPr>
            <a:normAutofit fontScale="77500" lnSpcReduction="20000"/>
          </a:bodyPr>
          <a:lstStyle/>
          <a:p>
            <a:pPr marL="109728" lvl="0" indent="0">
              <a:buNone/>
            </a:pPr>
            <a:r>
              <a:rPr lang="pl-PL" dirty="0" smtClean="0"/>
              <a:t>7) praca </a:t>
            </a:r>
            <a:r>
              <a:rPr lang="pl-PL" dirty="0"/>
              <a:t>w jednokondygnacyjnych, niepodpiwniczonych kioskach, w których sprzedaż wiodąca m.in.: gazet, czasopism, książek, biletów komunikacji miejskiej, papierosów stanowi minimum 60 % miesięcznego obrotu placówki rozumianego jako przychód ze </a:t>
            </a:r>
            <a:r>
              <a:rPr lang="pl-PL" dirty="0" smtClean="0"/>
              <a:t>sprzedaży</a:t>
            </a:r>
          </a:p>
          <a:p>
            <a:pPr marL="109728" lvl="0" indent="0">
              <a:buNone/>
            </a:pPr>
            <a:r>
              <a:rPr lang="pl-PL" dirty="0" smtClean="0"/>
              <a:t>8) praca </a:t>
            </a:r>
            <a:r>
              <a:rPr lang="pl-PL" dirty="0"/>
              <a:t>na stacjach benzynowych nieprzekraczających </a:t>
            </a:r>
            <a:r>
              <a:rPr lang="pl-PL" dirty="0" smtClean="0"/>
              <a:t>300 </a:t>
            </a:r>
            <a:r>
              <a:rPr lang="pl-PL" dirty="0"/>
              <a:t>m2 </a:t>
            </a:r>
            <a:r>
              <a:rPr lang="pl-PL" dirty="0" smtClean="0"/>
              <a:t>powierzchni użytkowej</a:t>
            </a:r>
          </a:p>
          <a:p>
            <a:pPr marL="109728" lvl="0" indent="0">
              <a:buNone/>
            </a:pPr>
            <a:r>
              <a:rPr lang="pl-PL" dirty="0" smtClean="0"/>
              <a:t>9) praca </a:t>
            </a:r>
            <a:r>
              <a:rPr lang="pl-PL" dirty="0"/>
              <a:t>w placówkach handlowych prowadzących sprzedaż pamiątek, </a:t>
            </a:r>
            <a:r>
              <a:rPr lang="pl-PL" dirty="0" smtClean="0"/>
              <a:t>upominków, dewocjonaliów, produktów lokalnych, regionalnych i tradycyjnych, </a:t>
            </a:r>
            <a:r>
              <a:rPr lang="pl-PL" dirty="0"/>
              <a:t>w których sprzedaż wiodąca tych produktów stanowi minimum </a:t>
            </a:r>
            <a:r>
              <a:rPr lang="pl-PL" dirty="0" smtClean="0"/>
              <a:t>60</a:t>
            </a:r>
            <a:r>
              <a:rPr lang="pl-PL" dirty="0"/>
              <a:t> % miesięcznego obrotu placówki rozumianego jako przychód ze </a:t>
            </a:r>
            <a:r>
              <a:rPr lang="pl-PL" dirty="0" smtClean="0"/>
              <a:t>sprzedaży</a:t>
            </a:r>
          </a:p>
          <a:p>
            <a:pPr marL="109728" lvl="0" indent="0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165304"/>
            <a:ext cx="914400" cy="287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79955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576064"/>
          </a:xfrm>
        </p:spPr>
        <p:txBody>
          <a:bodyPr>
            <a:normAutofit/>
          </a:bodyPr>
          <a:lstStyle/>
          <a:p>
            <a:r>
              <a:rPr lang="pl-PL" sz="2400" dirty="0" smtClean="0"/>
              <a:t>Wyłączenia c.d.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fontScale="92500" lnSpcReduction="20000"/>
          </a:bodyPr>
          <a:lstStyle/>
          <a:p>
            <a:pPr marL="109728" lvl="0" indent="0">
              <a:buNone/>
            </a:pPr>
            <a:r>
              <a:rPr lang="pl-PL" dirty="0"/>
              <a:t>10) praca w aptekach i punktach aptecznych oraz placówkach działających na rzecz handlu w tych punktach</a:t>
            </a:r>
          </a:p>
          <a:p>
            <a:pPr marL="109728" lvl="0" indent="0">
              <a:buNone/>
            </a:pPr>
            <a:r>
              <a:rPr lang="pl-PL" dirty="0"/>
              <a:t>11) praca w placówkach handlowych zlokalizowanych w podmiotach i działających w dziedzinach wymienionych</a:t>
            </a:r>
            <a:r>
              <a:rPr lang="pl-PL" i="1" dirty="0"/>
              <a:t> </a:t>
            </a:r>
            <a:r>
              <a:rPr lang="pl-PL" dirty="0"/>
              <a:t>w</a:t>
            </a:r>
            <a:r>
              <a:rPr lang="pl-PL" i="1" dirty="0"/>
              <a:t> </a:t>
            </a:r>
            <a:r>
              <a:rPr lang="pl-PL" dirty="0"/>
              <a:t>ustawie z dnia 26 czerwca 1974 r. Kodeks pracy (Dz.U. 1974 nr 24 poz. 141) art. 151</a:t>
            </a:r>
            <a:r>
              <a:rPr lang="pl-PL" baseline="30000" dirty="0"/>
              <a:t>10</a:t>
            </a:r>
            <a:r>
              <a:rPr lang="pl-PL" dirty="0"/>
              <a:t> za wyjątkiem ust. 9 pkt. b) czyli pracy w zakładach świadczących usługi dla ludności</a:t>
            </a:r>
          </a:p>
          <a:p>
            <a:pPr marL="109728" indent="0">
              <a:buNone/>
            </a:pPr>
            <a:r>
              <a:rPr lang="pl-PL" dirty="0"/>
              <a:t>12) praca w kwiaciarniach, w których sprzedaż wiodąca kwiatów stanowi minimum </a:t>
            </a:r>
            <a:r>
              <a:rPr lang="pl-PL" dirty="0" smtClean="0"/>
              <a:t>60</a:t>
            </a:r>
            <a:r>
              <a:rPr lang="pl-PL" dirty="0"/>
              <a:t> % miesięcznego obrotu placówki rozumianego jako przychód ze sprzedaży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39764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76064"/>
          </a:xfrm>
        </p:spPr>
        <p:txBody>
          <a:bodyPr>
            <a:noAutofit/>
          </a:bodyPr>
          <a:lstStyle/>
          <a:p>
            <a:r>
              <a:rPr lang="pl-PL" sz="2800" dirty="0" smtClean="0"/>
              <a:t>Uzasadnienie projektu obywatelskiego zmian w przepisach regulujących pracę w niedziele w handlu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Niedziela w polskiej tradycji i historii jest dniem odpoczynku</a:t>
            </a:r>
          </a:p>
          <a:p>
            <a:r>
              <a:rPr lang="pl-PL" dirty="0" smtClean="0"/>
              <a:t>Praca w niedziele uniemożliwia godzenie życia zawodowego z rodzinnym</a:t>
            </a:r>
          </a:p>
          <a:p>
            <a:r>
              <a:rPr lang="pl-PL" dirty="0" smtClean="0"/>
              <a:t>Ponad 80 procent zatrudnionych w handlu stanowią kobiety</a:t>
            </a:r>
          </a:p>
          <a:p>
            <a:r>
              <a:rPr lang="pl-PL" dirty="0" smtClean="0"/>
              <a:t>Zakaz pracy w święta wprowadzony w Kodeksie Pracy (nowelizacja z 2006 roku) został społecznie zaakceptowany</a:t>
            </a:r>
          </a:p>
          <a:p>
            <a:r>
              <a:rPr lang="pl-PL" dirty="0" smtClean="0"/>
              <a:t>Możliwość zatrudnienia w handlu w systemie równoważnego czasu pracy powoduje, że pracownicy nie otrzymują dodatków za pracę w niedziele</a:t>
            </a:r>
          </a:p>
          <a:p>
            <a:r>
              <a:rPr lang="pl-PL" dirty="0" smtClean="0"/>
              <a:t>Zakaz handlu w niedziele może zostać zrekompensowany handlem w inne dni tygodnia, szczególnie w soboty, więc nie wpłynie negatywnie na obroty sklepów</a:t>
            </a:r>
          </a:p>
          <a:p>
            <a:endParaRPr lang="pl-PL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165304"/>
            <a:ext cx="914400" cy="287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80739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pl-PL" sz="2800" dirty="0" smtClean="0"/>
              <a:t>Dopuszczenia w Kodeksie Pracy – praca w niedziele, wigilię Bożego Narodzenia i Wielką Sobotę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dirty="0"/>
              <a:t>Dopuszcza się </a:t>
            </a:r>
            <a:r>
              <a:rPr lang="pl-PL" dirty="0" smtClean="0"/>
              <a:t>pracę w </a:t>
            </a:r>
            <a:r>
              <a:rPr lang="pl-PL" dirty="0"/>
              <a:t>infrastrukturze krytycznej, o której mowa w ustawie z dnia 26 kwietnia 2007 r. o zarządzaniu kryzysowym </a:t>
            </a:r>
          </a:p>
          <a:p>
            <a:pPr marL="109728" indent="0">
              <a:buNone/>
            </a:pPr>
            <a:endParaRPr lang="pl-PL" dirty="0"/>
          </a:p>
          <a:p>
            <a:endParaRPr lang="pl-PL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165304"/>
            <a:ext cx="914400" cy="287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86026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648072"/>
          </a:xfrm>
        </p:spPr>
        <p:txBody>
          <a:bodyPr>
            <a:normAutofit/>
          </a:bodyPr>
          <a:lstStyle/>
          <a:p>
            <a:r>
              <a:rPr lang="pl-PL" sz="3200" dirty="0" smtClean="0"/>
              <a:t>Zmiany w Kodeksie Pracy c.d.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Wprowadzenie </a:t>
            </a:r>
            <a:r>
              <a:rPr lang="pl-PL" sz="2400" dirty="0"/>
              <a:t>w </a:t>
            </a:r>
            <a:r>
              <a:rPr lang="pl-PL" sz="2400" dirty="0" smtClean="0"/>
              <a:t>Kodeksie Pracy zakazu </a:t>
            </a:r>
            <a:r>
              <a:rPr lang="pl-PL" sz="2400" dirty="0"/>
              <a:t>zatrudniania w placówkach handlowych w systemie czasu pracy, w którym praca </a:t>
            </a:r>
            <a:r>
              <a:rPr lang="pl-PL" sz="2400" dirty="0" smtClean="0"/>
              <a:t>świadczona jest wyłącznie </a:t>
            </a:r>
            <a:r>
              <a:rPr lang="pl-PL" sz="2400" dirty="0"/>
              <a:t>w piątki, niedziele i święta</a:t>
            </a:r>
          </a:p>
          <a:p>
            <a:r>
              <a:rPr lang="pl-PL" sz="2400" dirty="0" smtClean="0"/>
              <a:t>Wprowadzenie zasad </a:t>
            </a:r>
            <a:r>
              <a:rPr lang="pl-PL" sz="2400" dirty="0"/>
              <a:t>zatrudniania w placówkach handlowych, gdzie sprzedaż realizowana jest z wykorzystaniem środków komunikacji elektronicznej. Zatrudnianie w tych podmiotach odbywa się </a:t>
            </a:r>
            <a:r>
              <a:rPr lang="pl-PL" sz="2400" b="1" dirty="0"/>
              <a:t>wyłącznie za zgodą pracownika</a:t>
            </a:r>
          </a:p>
          <a:p>
            <a:endParaRPr lang="pl-PL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165304"/>
            <a:ext cx="914400" cy="287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93950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/>
          <a:lstStyle/>
          <a:p>
            <a:pPr marL="109728" indent="0">
              <a:buNone/>
            </a:pPr>
            <a:r>
              <a:rPr lang="pl-PL" dirty="0" smtClean="0"/>
              <a:t>Dziękuję za uwagę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/>
              <a:t>	</a:t>
            </a:r>
            <a:r>
              <a:rPr lang="pl-PL" dirty="0" smtClean="0"/>
              <a:t>		   DYSKUSJA</a:t>
            </a:r>
            <a:endParaRPr lang="pl-PL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165304"/>
            <a:ext cx="914400" cy="287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06411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Inicjatywa dwóch wariantów regulacji prawnych dotyczących zakazu pracy w niedziele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dirty="0" smtClean="0"/>
              <a:t>1.ustawa specjalna o pracy w niedziele</a:t>
            </a:r>
          </a:p>
          <a:p>
            <a:pPr marL="109728" indent="0">
              <a:buNone/>
            </a:pPr>
            <a:r>
              <a:rPr lang="pl-PL" dirty="0"/>
              <a:t>l</a:t>
            </a:r>
            <a:r>
              <a:rPr lang="pl-PL" dirty="0" smtClean="0"/>
              <a:t>ub</a:t>
            </a:r>
          </a:p>
          <a:p>
            <a:pPr marL="109728" indent="0">
              <a:buNone/>
            </a:pPr>
            <a:r>
              <a:rPr lang="pl-PL" dirty="0" smtClean="0"/>
              <a:t>2.wyłącznie zmiany w Kodeksie Pracy - nowelizacja </a:t>
            </a:r>
            <a:endParaRPr lang="pl-PL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165304"/>
            <a:ext cx="914400" cy="287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35158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dirty="0" smtClean="0"/>
              <a:t>I wariant - Ustawa o </a:t>
            </a:r>
            <a:r>
              <a:rPr lang="pl-PL" dirty="0"/>
              <a:t>pracy w niedziele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088615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/>
          </a:bodyPr>
          <a:lstStyle/>
          <a:p>
            <a:r>
              <a:rPr lang="pl-PL" sz="2800" dirty="0" smtClean="0"/>
              <a:t>Projekt ustawy specjalnej o handlu w niedziele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dirty="0" smtClean="0"/>
              <a:t>Ustawa wprowadza definicję placówki handlowej oraz podmiotów działających na rzecz handlu tj.</a:t>
            </a:r>
          </a:p>
          <a:p>
            <a:pPr>
              <a:buFontTx/>
              <a:buChar char="-"/>
            </a:pPr>
            <a:r>
              <a:rPr lang="pl-PL" dirty="0"/>
              <a:t>c</a:t>
            </a:r>
            <a:r>
              <a:rPr lang="pl-PL" dirty="0" smtClean="0"/>
              <a:t>entrum logistycznego</a:t>
            </a:r>
          </a:p>
          <a:p>
            <a:pPr>
              <a:buFontTx/>
              <a:buChar char="-"/>
            </a:pPr>
            <a:r>
              <a:rPr lang="pl-PL" dirty="0"/>
              <a:t>c</a:t>
            </a:r>
            <a:r>
              <a:rPr lang="pl-PL" dirty="0" smtClean="0"/>
              <a:t>entrum dystrybucyjnego</a:t>
            </a:r>
          </a:p>
          <a:p>
            <a:pPr>
              <a:buFontTx/>
              <a:buChar char="-"/>
            </a:pPr>
            <a:r>
              <a:rPr lang="pl-PL" dirty="0" smtClean="0"/>
              <a:t>terminalu przeładunkowego</a:t>
            </a:r>
          </a:p>
          <a:p>
            <a:pPr>
              <a:buFontTx/>
              <a:buChar char="-"/>
            </a:pPr>
            <a:r>
              <a:rPr lang="pl-PL" dirty="0"/>
              <a:t>c</a:t>
            </a:r>
            <a:r>
              <a:rPr lang="pl-PL" dirty="0" smtClean="0"/>
              <a:t>entrum magazynowego</a:t>
            </a:r>
          </a:p>
          <a:p>
            <a:pPr marL="109728" indent="0">
              <a:buNone/>
            </a:pPr>
            <a:r>
              <a:rPr lang="pl-PL" dirty="0" smtClean="0"/>
              <a:t>oraz definicję czynności sprzedażowych</a:t>
            </a:r>
          </a:p>
          <a:p>
            <a:pPr>
              <a:buFontTx/>
              <a:buChar char="-"/>
            </a:pPr>
            <a:endParaRPr lang="pl-PL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165304"/>
            <a:ext cx="914400" cy="287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279841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r>
              <a:rPr lang="pl-PL" dirty="0" smtClean="0"/>
              <a:t>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pl-PL" dirty="0" smtClean="0"/>
              <a:t>Zakaz zatrudniania w niedziele w podmiotach działających na rzecz handlu dotyczy zarówno </a:t>
            </a:r>
            <a:r>
              <a:rPr lang="pl-PL" b="1" dirty="0" smtClean="0"/>
              <a:t>podmiotów prowadzących działalność operacyjną na terenie Polski</a:t>
            </a:r>
            <a:r>
              <a:rPr lang="pl-PL" dirty="0" smtClean="0"/>
              <a:t>, jak i świadczących usługi na rzecz handlu </a:t>
            </a:r>
            <a:r>
              <a:rPr lang="pl-PL" b="1" dirty="0" smtClean="0"/>
              <a:t>poza jej granicami </a:t>
            </a:r>
            <a:endParaRPr lang="pl-PL" b="1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165304"/>
            <a:ext cx="914400" cy="287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37839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08112"/>
          </a:xfrm>
        </p:spPr>
        <p:txBody>
          <a:bodyPr>
            <a:noAutofit/>
          </a:bodyPr>
          <a:lstStyle/>
          <a:p>
            <a:r>
              <a:rPr lang="pl-PL" sz="2800" dirty="0" smtClean="0"/>
              <a:t>Zasady wykonywania pracy w niedziele oraz inne dni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Projekt zakłada, że praca w niedziele i święta oraz wigilię Bożego Narodzenia i Wielką sobotę </a:t>
            </a:r>
            <a:r>
              <a:rPr lang="pl-PL" b="1" dirty="0" smtClean="0"/>
              <a:t>jest niedozwolona</a:t>
            </a:r>
          </a:p>
          <a:p>
            <a:r>
              <a:rPr lang="pl-PL" dirty="0" smtClean="0"/>
              <a:t>Mowa tu o zatrudnieniu pracowniczym regulowanym przepisami Kodeksu Pracy</a:t>
            </a:r>
            <a:endParaRPr lang="pl-PL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165304"/>
            <a:ext cx="914400" cy="287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03602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pl-PL" sz="2400" b="1" dirty="0" smtClean="0"/>
              <a:t>Wyłączenia od zakazu pracy niedziele </a:t>
            </a:r>
            <a:r>
              <a:rPr lang="pl-PL" sz="2400" dirty="0" smtClean="0"/>
              <a:t>w placówkach handlowych i podmiotach działających na rzecz handlu stanowią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lvl="0" indent="0">
              <a:buNone/>
            </a:pPr>
            <a:r>
              <a:rPr lang="pl-PL" dirty="0" smtClean="0"/>
              <a:t>1)praca </a:t>
            </a:r>
            <a:r>
              <a:rPr lang="pl-PL" dirty="0"/>
              <a:t>w kolejne dwie ostatnie niedziele w roku kalendarzowym przed Świętami Bożego Narodzenia, przy czym jeżeli wigilia przypada w niedzielę, to stanowi ona dzień wolny od </a:t>
            </a:r>
            <a:r>
              <a:rPr lang="pl-PL" dirty="0" smtClean="0"/>
              <a:t>pracy</a:t>
            </a:r>
          </a:p>
          <a:p>
            <a:pPr marL="109728" lvl="0" indent="0">
              <a:buNone/>
            </a:pPr>
            <a:r>
              <a:rPr lang="pl-PL" dirty="0" smtClean="0"/>
              <a:t>2)praca </a:t>
            </a:r>
            <a:r>
              <a:rPr lang="pl-PL" dirty="0"/>
              <a:t>w ostatnią niedzielę przypadającą przed Świętami </a:t>
            </a:r>
            <a:r>
              <a:rPr lang="pl-PL" dirty="0" smtClean="0"/>
              <a:t>Wielkanocnymi</a:t>
            </a:r>
          </a:p>
          <a:p>
            <a:pPr marL="109728" lvl="0" indent="0">
              <a:buNone/>
            </a:pPr>
            <a:r>
              <a:rPr lang="pl-PL" dirty="0" smtClean="0"/>
              <a:t>3)praca </a:t>
            </a:r>
            <a:r>
              <a:rPr lang="pl-PL" dirty="0"/>
              <a:t>w </a:t>
            </a:r>
            <a:r>
              <a:rPr lang="pl-PL" dirty="0" smtClean="0"/>
              <a:t>czwartą </a:t>
            </a:r>
            <a:r>
              <a:rPr lang="pl-PL" dirty="0"/>
              <a:t>niedzielę stycznia - tzw. niedziela </a:t>
            </a:r>
            <a:r>
              <a:rPr lang="pl-PL" dirty="0" smtClean="0"/>
              <a:t>wyprzedażowa</a:t>
            </a:r>
          </a:p>
          <a:p>
            <a:pPr marL="109728" lvl="0" indent="0">
              <a:buNone/>
            </a:pPr>
            <a:r>
              <a:rPr lang="pl-PL" dirty="0" smtClean="0"/>
              <a:t>4)praca </a:t>
            </a:r>
            <a:r>
              <a:rPr lang="pl-PL" dirty="0"/>
              <a:t>w drugą niedzielę lipca </a:t>
            </a:r>
            <a:r>
              <a:rPr lang="pl-PL" dirty="0" smtClean="0"/>
              <a:t>- tzw</a:t>
            </a:r>
            <a:r>
              <a:rPr lang="pl-PL" dirty="0"/>
              <a:t>. niedziela wyprzedażowa</a:t>
            </a:r>
            <a:endParaRPr lang="pl-PL" dirty="0" smtClean="0"/>
          </a:p>
          <a:p>
            <a:pPr marL="109728" lv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1257771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Wyłączenia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>
              <a:buNone/>
            </a:pPr>
            <a:r>
              <a:rPr lang="pl-PL" dirty="0"/>
              <a:t>5)praca w placówkach handlowych i podmiotach działających na rzecz </a:t>
            </a:r>
            <a:r>
              <a:rPr lang="pl-PL" dirty="0" smtClean="0"/>
              <a:t>handlu nieprzekraczających 50 m2 , </a:t>
            </a:r>
            <a:r>
              <a:rPr lang="pl-PL" dirty="0"/>
              <a:t>gdzie czynności sprzedażowe wykonywane są wyłącznie przez właściciela podmiotu</a:t>
            </a:r>
          </a:p>
          <a:p>
            <a:pPr marL="109728" indent="0">
              <a:buNone/>
            </a:pPr>
            <a:r>
              <a:rPr lang="pl-PL" dirty="0"/>
              <a:t>6)praca w placówkach handlowych piekarniczo - ciastkarskich zlokalizowanych przy zakładach produkcyjnych prowadzących sprzedaż produktów własnej produkcji w godzinach od 6.00 do 13.00</a:t>
            </a:r>
          </a:p>
          <a:p>
            <a:endParaRPr lang="pl-PL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165304"/>
            <a:ext cx="914400" cy="287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9551250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283</TotalTime>
  <Words>864</Words>
  <Application>Microsoft Office PowerPoint</Application>
  <PresentationFormat>Pokaz na ekranie (4:3)</PresentationFormat>
  <Paragraphs>80</Paragraphs>
  <Slides>22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Wielkomiejski</vt:lpstr>
      <vt:lpstr>Niedziela dobrem publicznym  -chrońmy ją ustawowo</vt:lpstr>
      <vt:lpstr>Uzasadnienie projektu obywatelskiego zmian w przepisach regulujących pracę w niedziele w handlu</vt:lpstr>
      <vt:lpstr>Inicjatywa dwóch wariantów regulacji prawnych dotyczących zakazu pracy w niedziele </vt:lpstr>
      <vt:lpstr>Slajd 4</vt:lpstr>
      <vt:lpstr>Projekt ustawy specjalnej o handlu w niedziele</vt:lpstr>
      <vt:lpstr>c.d.</vt:lpstr>
      <vt:lpstr>Zasady wykonywania pracy w niedziele oraz inne dni </vt:lpstr>
      <vt:lpstr>Wyłączenia od zakazu pracy niedziele w placówkach handlowych i podmiotach działających na rzecz handlu stanowią</vt:lpstr>
      <vt:lpstr>Wyłączenia c.d.</vt:lpstr>
      <vt:lpstr>Wyłączenia c.d.</vt:lpstr>
      <vt:lpstr>Wyłączenia c.d.</vt:lpstr>
      <vt:lpstr>Dopuszczenia – praca w niedziele, wigilię Bożego Narodzenia i Wielką Sobotę</vt:lpstr>
      <vt:lpstr>Zasady świadczenia pracy w podmiotach działających na rzecz handlu</vt:lpstr>
      <vt:lpstr>Handel elektroniczny w niedziele</vt:lpstr>
      <vt:lpstr>Slajd 15</vt:lpstr>
      <vt:lpstr>Propozycje zmian w Kodeksie Pracy</vt:lpstr>
      <vt:lpstr>Wyłączenia w Kodeksie Pracy od zakazu pracy niedziele w placówkach handlowych i podmiotach działających na rzecz handlu </vt:lpstr>
      <vt:lpstr>Wyłączenia w Kodeksie Pracy c.d.</vt:lpstr>
      <vt:lpstr>Wyłączenia c.d.</vt:lpstr>
      <vt:lpstr>Dopuszczenia w Kodeksie Pracy – praca w niedziele, wigilię Bożego Narodzenia i Wielką Sobotę</vt:lpstr>
      <vt:lpstr>Zmiany w Kodeksie Pracy c.d.</vt:lpstr>
      <vt:lpstr>Slajd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Niedziela dobrem publicznym -chrońmy ją ustawowo</dc:title>
  <dc:creator>Lenovo</dc:creator>
  <cp:lastModifiedBy>Your User Name</cp:lastModifiedBy>
  <cp:revision>25</cp:revision>
  <dcterms:created xsi:type="dcterms:W3CDTF">2016-02-29T07:16:35Z</dcterms:created>
  <dcterms:modified xsi:type="dcterms:W3CDTF">2016-03-09T09:37:56Z</dcterms:modified>
</cp:coreProperties>
</file>